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handoutMasterIdLst>
    <p:handoutMasterId r:id="rId21"/>
  </p:handoutMasterIdLst>
  <p:sldIdLst>
    <p:sldId id="256" r:id="rId2"/>
    <p:sldId id="259" r:id="rId3"/>
    <p:sldId id="260" r:id="rId4"/>
    <p:sldId id="257" r:id="rId5"/>
    <p:sldId id="258" r:id="rId6"/>
    <p:sldId id="261" r:id="rId7"/>
    <p:sldId id="262" r:id="rId8"/>
    <p:sldId id="263" r:id="rId9"/>
    <p:sldId id="264" r:id="rId10"/>
    <p:sldId id="265" r:id="rId11"/>
    <p:sldId id="266" r:id="rId12"/>
    <p:sldId id="268" r:id="rId13"/>
    <p:sldId id="269" r:id="rId14"/>
    <p:sldId id="270" r:id="rId15"/>
    <p:sldId id="272" r:id="rId16"/>
    <p:sldId id="273" r:id="rId17"/>
    <p:sldId id="274" r:id="rId18"/>
    <p:sldId id="271" r:id="rId1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54" autoAdjust="0"/>
    <p:restoredTop sz="94660"/>
  </p:normalViewPr>
  <p:slideViewPr>
    <p:cSldViewPr snapToGrid="0">
      <p:cViewPr varScale="1">
        <p:scale>
          <a:sx n="88" d="100"/>
          <a:sy n="88" d="100"/>
        </p:scale>
        <p:origin x="53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31E2BFA-5624-4A7A-A830-5F453F007B0D}" type="datetimeFigureOut">
              <a:rPr lang="en-GB" smtClean="0"/>
              <a:t>11/07/2025</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9F9E88D-D029-4021-A584-A2F24610004A}" type="slidenum">
              <a:rPr lang="en-GB" smtClean="0"/>
              <a:t>‹#›</a:t>
            </a:fld>
            <a:endParaRPr lang="en-GB"/>
          </a:p>
        </p:txBody>
      </p:sp>
    </p:spTree>
    <p:extLst>
      <p:ext uri="{BB962C8B-B14F-4D97-AF65-F5344CB8AC3E}">
        <p14:creationId xmlns:p14="http://schemas.microsoft.com/office/powerpoint/2010/main" val="1023177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39D9FB0-E245-49C9-A000-C11B1D6E5219}" type="datetimeFigureOut">
              <a:rPr lang="en-GB" smtClean="0"/>
              <a:t>11/07/2025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94E6BF6-D01F-49CB-82BA-990F759640F0}" type="slidenum">
              <a:rPr lang="en-GB" smtClean="0"/>
              <a:t>‹#›</a:t>
            </a:fld>
            <a:endParaRPr lang="en-GB"/>
          </a:p>
        </p:txBody>
      </p:sp>
    </p:spTree>
    <p:extLst>
      <p:ext uri="{BB962C8B-B14F-4D97-AF65-F5344CB8AC3E}">
        <p14:creationId xmlns:p14="http://schemas.microsoft.com/office/powerpoint/2010/main" val="3385622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1</a:t>
            </a:fld>
            <a:endParaRPr lang="en-GB"/>
          </a:p>
        </p:txBody>
      </p:sp>
    </p:spTree>
    <p:extLst>
      <p:ext uri="{BB962C8B-B14F-4D97-AF65-F5344CB8AC3E}">
        <p14:creationId xmlns:p14="http://schemas.microsoft.com/office/powerpoint/2010/main" val="2309135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10</a:t>
            </a:fld>
            <a:endParaRPr lang="en-GB"/>
          </a:p>
        </p:txBody>
      </p:sp>
    </p:spTree>
    <p:extLst>
      <p:ext uri="{BB962C8B-B14F-4D97-AF65-F5344CB8AC3E}">
        <p14:creationId xmlns:p14="http://schemas.microsoft.com/office/powerpoint/2010/main" val="3543049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11</a:t>
            </a:fld>
            <a:endParaRPr lang="en-GB"/>
          </a:p>
        </p:txBody>
      </p:sp>
    </p:spTree>
    <p:extLst>
      <p:ext uri="{BB962C8B-B14F-4D97-AF65-F5344CB8AC3E}">
        <p14:creationId xmlns:p14="http://schemas.microsoft.com/office/powerpoint/2010/main" val="2621470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12</a:t>
            </a:fld>
            <a:endParaRPr lang="en-GB"/>
          </a:p>
        </p:txBody>
      </p:sp>
    </p:spTree>
    <p:extLst>
      <p:ext uri="{BB962C8B-B14F-4D97-AF65-F5344CB8AC3E}">
        <p14:creationId xmlns:p14="http://schemas.microsoft.com/office/powerpoint/2010/main" val="214328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13</a:t>
            </a:fld>
            <a:endParaRPr lang="en-GB"/>
          </a:p>
        </p:txBody>
      </p:sp>
    </p:spTree>
    <p:extLst>
      <p:ext uri="{BB962C8B-B14F-4D97-AF65-F5344CB8AC3E}">
        <p14:creationId xmlns:p14="http://schemas.microsoft.com/office/powerpoint/2010/main" val="3360600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14</a:t>
            </a:fld>
            <a:endParaRPr lang="en-GB"/>
          </a:p>
        </p:txBody>
      </p:sp>
    </p:spTree>
    <p:extLst>
      <p:ext uri="{BB962C8B-B14F-4D97-AF65-F5344CB8AC3E}">
        <p14:creationId xmlns:p14="http://schemas.microsoft.com/office/powerpoint/2010/main" val="71354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15</a:t>
            </a:fld>
            <a:endParaRPr lang="en-GB"/>
          </a:p>
        </p:txBody>
      </p:sp>
    </p:spTree>
    <p:extLst>
      <p:ext uri="{BB962C8B-B14F-4D97-AF65-F5344CB8AC3E}">
        <p14:creationId xmlns:p14="http://schemas.microsoft.com/office/powerpoint/2010/main" val="398647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18</a:t>
            </a:fld>
            <a:endParaRPr lang="en-GB"/>
          </a:p>
        </p:txBody>
      </p:sp>
    </p:spTree>
    <p:extLst>
      <p:ext uri="{BB962C8B-B14F-4D97-AF65-F5344CB8AC3E}">
        <p14:creationId xmlns:p14="http://schemas.microsoft.com/office/powerpoint/2010/main" val="1043921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2</a:t>
            </a:fld>
            <a:endParaRPr lang="en-GB"/>
          </a:p>
        </p:txBody>
      </p:sp>
    </p:spTree>
    <p:extLst>
      <p:ext uri="{BB962C8B-B14F-4D97-AF65-F5344CB8AC3E}">
        <p14:creationId xmlns:p14="http://schemas.microsoft.com/office/powerpoint/2010/main" val="339673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3</a:t>
            </a:fld>
            <a:endParaRPr lang="en-GB"/>
          </a:p>
        </p:txBody>
      </p:sp>
    </p:spTree>
    <p:extLst>
      <p:ext uri="{BB962C8B-B14F-4D97-AF65-F5344CB8AC3E}">
        <p14:creationId xmlns:p14="http://schemas.microsoft.com/office/powerpoint/2010/main" val="562231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4</a:t>
            </a:fld>
            <a:endParaRPr lang="en-GB"/>
          </a:p>
        </p:txBody>
      </p:sp>
    </p:spTree>
    <p:extLst>
      <p:ext uri="{BB962C8B-B14F-4D97-AF65-F5344CB8AC3E}">
        <p14:creationId xmlns:p14="http://schemas.microsoft.com/office/powerpoint/2010/main" val="1472827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5</a:t>
            </a:fld>
            <a:endParaRPr lang="en-GB"/>
          </a:p>
        </p:txBody>
      </p:sp>
    </p:spTree>
    <p:extLst>
      <p:ext uri="{BB962C8B-B14F-4D97-AF65-F5344CB8AC3E}">
        <p14:creationId xmlns:p14="http://schemas.microsoft.com/office/powerpoint/2010/main" val="3433084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6</a:t>
            </a:fld>
            <a:endParaRPr lang="en-GB"/>
          </a:p>
        </p:txBody>
      </p:sp>
    </p:spTree>
    <p:extLst>
      <p:ext uri="{BB962C8B-B14F-4D97-AF65-F5344CB8AC3E}">
        <p14:creationId xmlns:p14="http://schemas.microsoft.com/office/powerpoint/2010/main" val="506368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7</a:t>
            </a:fld>
            <a:endParaRPr lang="en-GB"/>
          </a:p>
        </p:txBody>
      </p:sp>
    </p:spTree>
    <p:extLst>
      <p:ext uri="{BB962C8B-B14F-4D97-AF65-F5344CB8AC3E}">
        <p14:creationId xmlns:p14="http://schemas.microsoft.com/office/powerpoint/2010/main" val="370954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8</a:t>
            </a:fld>
            <a:endParaRPr lang="en-GB"/>
          </a:p>
        </p:txBody>
      </p:sp>
    </p:spTree>
    <p:extLst>
      <p:ext uri="{BB962C8B-B14F-4D97-AF65-F5344CB8AC3E}">
        <p14:creationId xmlns:p14="http://schemas.microsoft.com/office/powerpoint/2010/main" val="2532147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9</a:t>
            </a:fld>
            <a:endParaRPr lang="en-GB"/>
          </a:p>
        </p:txBody>
      </p:sp>
    </p:spTree>
    <p:extLst>
      <p:ext uri="{BB962C8B-B14F-4D97-AF65-F5344CB8AC3E}">
        <p14:creationId xmlns:p14="http://schemas.microsoft.com/office/powerpoint/2010/main" val="1617468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7/11/2025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7/11/2025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7/11/2025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oaktree.swindon.sch.u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516"/>
            <a:ext cx="12975220" cy="82180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88966" y="3080739"/>
            <a:ext cx="8637073" cy="3373848"/>
          </a:xfrm>
        </p:spPr>
        <p:txBody>
          <a:bodyPr>
            <a:normAutofit/>
          </a:bodyPr>
          <a:lstStyle/>
          <a:p>
            <a:r>
              <a:rPr lang="en-GB" b="1" dirty="0"/>
              <a:t>Welcome to                   </a:t>
            </a:r>
            <a:r>
              <a:rPr lang="en-GB" b="1" dirty="0" err="1"/>
              <a:t>oaktree</a:t>
            </a:r>
            <a:r>
              <a:rPr lang="en-GB" dirty="0"/>
              <a:t/>
            </a:r>
            <a:br>
              <a:rPr lang="en-GB" dirty="0"/>
            </a:br>
            <a:endParaRPr lang="en-GB" dirty="0"/>
          </a:p>
        </p:txBody>
      </p:sp>
      <p:sp>
        <p:nvSpPr>
          <p:cNvPr id="3" name="Subtitle 2"/>
          <p:cNvSpPr>
            <a:spLocks noGrp="1"/>
          </p:cNvSpPr>
          <p:nvPr>
            <p:ph type="subTitle" idx="1"/>
          </p:nvPr>
        </p:nvSpPr>
        <p:spPr>
          <a:xfrm>
            <a:off x="4984943" y="6383975"/>
            <a:ext cx="8894357" cy="1497997"/>
          </a:xfrm>
        </p:spPr>
        <p:txBody>
          <a:bodyPr/>
          <a:lstStyle/>
          <a:p>
            <a:r>
              <a:rPr lang="en-GB" dirty="0">
                <a:solidFill>
                  <a:schemeClr val="bg1"/>
                </a:solidFill>
              </a:rPr>
              <a:t>Information for September 2025 starters.</a:t>
            </a:r>
          </a:p>
        </p:txBody>
      </p:sp>
    </p:spTree>
    <p:extLst>
      <p:ext uri="{BB962C8B-B14F-4D97-AF65-F5344CB8AC3E}">
        <p14:creationId xmlns:p14="http://schemas.microsoft.com/office/powerpoint/2010/main" val="3348876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Attendance</a:t>
            </a:r>
          </a:p>
        </p:txBody>
      </p:sp>
      <p:sp>
        <p:nvSpPr>
          <p:cNvPr id="3" name="Content Placeholder 2"/>
          <p:cNvSpPr>
            <a:spLocks noGrp="1"/>
          </p:cNvSpPr>
          <p:nvPr>
            <p:ph idx="1"/>
          </p:nvPr>
        </p:nvSpPr>
        <p:spPr/>
        <p:txBody>
          <a:bodyPr/>
          <a:lstStyle/>
          <a:p>
            <a:r>
              <a:rPr lang="en-GB" dirty="0"/>
              <a:t>Attendance is really, really important.</a:t>
            </a:r>
          </a:p>
          <a:p>
            <a:r>
              <a:rPr lang="en-GB" dirty="0"/>
              <a:t>Learning is fast paced – we learn a sound once. </a:t>
            </a:r>
          </a:p>
          <a:p>
            <a:r>
              <a:rPr lang="en-GB" dirty="0"/>
              <a:t>Socially they struggle if they miss a lot of school.</a:t>
            </a:r>
          </a:p>
          <a:p>
            <a:r>
              <a:rPr lang="en-GB" dirty="0"/>
              <a:t>Attendance rewards – We have raffle to win a £20 Smyths Toys voucher every term.  Class rewards such as pizza delivery or class disco.  </a:t>
            </a:r>
          </a:p>
          <a:p>
            <a:r>
              <a:rPr lang="en-GB" dirty="0"/>
              <a:t>Nervousness can often give children a sore tummy, headache or something that they can’t quite explain.  Send them in, we will send them home if they are poorly. </a:t>
            </a:r>
          </a:p>
        </p:txBody>
      </p:sp>
    </p:spTree>
    <p:extLst>
      <p:ext uri="{BB962C8B-B14F-4D97-AF65-F5344CB8AC3E}">
        <p14:creationId xmlns:p14="http://schemas.microsoft.com/office/powerpoint/2010/main" val="2284220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lunches</a:t>
            </a:r>
          </a:p>
        </p:txBody>
      </p:sp>
      <p:sp>
        <p:nvSpPr>
          <p:cNvPr id="3" name="Content Placeholder 2"/>
          <p:cNvSpPr>
            <a:spLocks noGrp="1"/>
          </p:cNvSpPr>
          <p:nvPr>
            <p:ph idx="1"/>
          </p:nvPr>
        </p:nvSpPr>
        <p:spPr>
          <a:xfrm>
            <a:off x="1451579" y="2015732"/>
            <a:ext cx="9603275" cy="4049402"/>
          </a:xfrm>
        </p:spPr>
        <p:txBody>
          <a:bodyPr>
            <a:normAutofit/>
          </a:bodyPr>
          <a:lstStyle/>
          <a:p>
            <a:r>
              <a:rPr lang="en-GB" dirty="0"/>
              <a:t>Free hot dinners are provided – </a:t>
            </a:r>
            <a:r>
              <a:rPr lang="en-GB" b="1" dirty="0"/>
              <a:t>please register – even if they are having packed lunch.</a:t>
            </a:r>
          </a:p>
          <a:p>
            <a:r>
              <a:rPr lang="en-GB" dirty="0"/>
              <a:t>You need to book dinners online. 48 school hours ahead.  Registration will be provided.</a:t>
            </a:r>
          </a:p>
          <a:p>
            <a:r>
              <a:rPr lang="en-GB" dirty="0"/>
              <a:t>There are three choices each day.  Meat, vegetarian or jacket potato. </a:t>
            </a:r>
          </a:p>
          <a:p>
            <a:r>
              <a:rPr lang="en-GB" dirty="0"/>
              <a:t>If you prefer to send a packed lunch from home you can.  We ask that it is a healthy lunch with something filling such as a sandwich, wrap, pasta or rice plus a yoghurt and a piece of fruit is ideal.  They can have crisps and a small chocolate biscuit/bar but not chocolate bars or sweets.  </a:t>
            </a:r>
          </a:p>
          <a:p>
            <a:r>
              <a:rPr lang="en-GB" dirty="0"/>
              <a:t>They drink water in class but can have juice or squash at lunch.  No fizzy drinks. </a:t>
            </a:r>
          </a:p>
        </p:txBody>
      </p:sp>
    </p:spTree>
    <p:extLst>
      <p:ext uri="{BB962C8B-B14F-4D97-AF65-F5344CB8AC3E}">
        <p14:creationId xmlns:p14="http://schemas.microsoft.com/office/powerpoint/2010/main" val="3863293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Communicating with home</a:t>
            </a:r>
          </a:p>
        </p:txBody>
      </p:sp>
      <p:sp>
        <p:nvSpPr>
          <p:cNvPr id="3" name="Content Placeholder 2"/>
          <p:cNvSpPr>
            <a:spLocks noGrp="1"/>
          </p:cNvSpPr>
          <p:nvPr>
            <p:ph idx="1"/>
          </p:nvPr>
        </p:nvSpPr>
        <p:spPr>
          <a:xfrm>
            <a:off x="1451579" y="2015732"/>
            <a:ext cx="9603275" cy="3898931"/>
          </a:xfrm>
        </p:spPr>
        <p:txBody>
          <a:bodyPr>
            <a:normAutofit/>
          </a:bodyPr>
          <a:lstStyle/>
          <a:p>
            <a:r>
              <a:rPr lang="en-GB" dirty="0"/>
              <a:t>We use Class dojo for sharing what is happening in class.   Please realise that teachers cannot always read or respond to messages during the school day and please respect that teachers need a break from school in the evenings!</a:t>
            </a:r>
          </a:p>
          <a:p>
            <a:r>
              <a:rPr lang="en-GB" dirty="0"/>
              <a:t>We use it to send messages.</a:t>
            </a:r>
          </a:p>
          <a:p>
            <a:r>
              <a:rPr lang="en-GB" dirty="0"/>
              <a:t>We send home paintings and creations as they do them.  This gives you a chance to chat about what they did at school. </a:t>
            </a:r>
          </a:p>
          <a:p>
            <a:r>
              <a:rPr lang="en-GB" dirty="0"/>
              <a:t>Please let us know if someone different is picking up from school. </a:t>
            </a:r>
          </a:p>
          <a:p>
            <a:r>
              <a:rPr lang="en-GB" dirty="0"/>
              <a:t>Please let us know if your child is going to be absent from school.  </a:t>
            </a:r>
          </a:p>
        </p:txBody>
      </p:sp>
    </p:spTree>
    <p:extLst>
      <p:ext uri="{BB962C8B-B14F-4D97-AF65-F5344CB8AC3E}">
        <p14:creationId xmlns:p14="http://schemas.microsoft.com/office/powerpoint/2010/main" val="4186337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WEbsite</a:t>
            </a:r>
            <a:endParaRPr lang="en-GB" dirty="0"/>
          </a:p>
        </p:txBody>
      </p:sp>
      <p:sp>
        <p:nvSpPr>
          <p:cNvPr id="3" name="Content Placeholder 2"/>
          <p:cNvSpPr>
            <a:spLocks noGrp="1"/>
          </p:cNvSpPr>
          <p:nvPr>
            <p:ph idx="1"/>
          </p:nvPr>
        </p:nvSpPr>
        <p:spPr>
          <a:xfrm>
            <a:off x="1451579" y="2015732"/>
            <a:ext cx="9603275" cy="3968379"/>
          </a:xfrm>
        </p:spPr>
        <p:txBody>
          <a:bodyPr>
            <a:normAutofit/>
          </a:bodyPr>
          <a:lstStyle/>
          <a:p>
            <a:pPr marL="0" indent="0">
              <a:buNone/>
            </a:pPr>
            <a:r>
              <a:rPr lang="en-GB" dirty="0"/>
              <a:t>You can visit our website.  </a:t>
            </a:r>
          </a:p>
          <a:p>
            <a:pPr marL="0" indent="0">
              <a:buNone/>
            </a:pPr>
            <a:r>
              <a:rPr lang="en-GB" dirty="0"/>
              <a:t>You will find:</a:t>
            </a:r>
          </a:p>
          <a:p>
            <a:pPr>
              <a:buFont typeface="Wingdings" panose="05000000000000000000" pitchFamily="2" charset="2"/>
              <a:buChar char="ü"/>
            </a:pPr>
            <a:r>
              <a:rPr lang="en-GB" dirty="0"/>
              <a:t>Our class pages. This will give you an idea of our classrooms, outdoor areas and the sort of activities that we do in Reception. </a:t>
            </a:r>
          </a:p>
          <a:p>
            <a:pPr marL="0" indent="0">
              <a:buNone/>
            </a:pPr>
            <a:r>
              <a:rPr lang="en-GB" dirty="0">
                <a:hlinkClick r:id="rId3"/>
              </a:rPr>
              <a:t>https://www.oaktree.swindon.sch.uk/</a:t>
            </a:r>
            <a:endParaRPr lang="en-GB" dirty="0"/>
          </a:p>
          <a:p>
            <a:pPr marL="0" indent="0">
              <a:buNone/>
            </a:pPr>
            <a:r>
              <a:rPr lang="en-GB" dirty="0"/>
              <a:t>You can also just have a look around the website and see the sort of things we do in school.  </a:t>
            </a:r>
          </a:p>
          <a:p>
            <a:pPr marL="0" indent="0">
              <a:buNone/>
            </a:pPr>
            <a:endParaRPr lang="en-GB" dirty="0"/>
          </a:p>
        </p:txBody>
      </p:sp>
    </p:spTree>
    <p:extLst>
      <p:ext uri="{BB962C8B-B14F-4D97-AF65-F5344CB8AC3E}">
        <p14:creationId xmlns:p14="http://schemas.microsoft.com/office/powerpoint/2010/main" val="653269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can you do to get ready?</a:t>
            </a:r>
          </a:p>
        </p:txBody>
      </p:sp>
      <p:sp>
        <p:nvSpPr>
          <p:cNvPr id="3" name="Content Placeholder 2"/>
          <p:cNvSpPr>
            <a:spLocks noGrp="1"/>
          </p:cNvSpPr>
          <p:nvPr>
            <p:ph idx="1"/>
          </p:nvPr>
        </p:nvSpPr>
        <p:spPr>
          <a:xfrm>
            <a:off x="1451579" y="2015732"/>
            <a:ext cx="9603275" cy="4234597"/>
          </a:xfrm>
        </p:spPr>
        <p:txBody>
          <a:bodyPr>
            <a:normAutofit lnSpcReduction="10000"/>
          </a:bodyPr>
          <a:lstStyle/>
          <a:p>
            <a:r>
              <a:rPr lang="en-GB" b="1" dirty="0"/>
              <a:t>Talk, talk, talk! </a:t>
            </a:r>
            <a:r>
              <a:rPr lang="en-GB" dirty="0"/>
              <a:t>Chatting to your child about what you are doing will make the biggest difference to how they get on in school.  </a:t>
            </a:r>
          </a:p>
          <a:p>
            <a:r>
              <a:rPr lang="en-GB" b="1" dirty="0"/>
              <a:t>Reading stories.  </a:t>
            </a:r>
            <a:r>
              <a:rPr lang="en-GB" dirty="0"/>
              <a:t>Reading to them is the next best way to get them ready for school.  Bedtime stories are such a lovely way to settle down for sleep.</a:t>
            </a:r>
          </a:p>
          <a:p>
            <a:r>
              <a:rPr lang="en-GB" b="1" dirty="0"/>
              <a:t>Practical tasks</a:t>
            </a:r>
            <a:r>
              <a:rPr lang="en-GB" dirty="0"/>
              <a:t>.  Putting on their coats and shoes is a great skill for them to learn.  They feel very grown up and ready for school when they can do it (not to mention the time it saves us when going out to play!)</a:t>
            </a:r>
          </a:p>
          <a:p>
            <a:r>
              <a:rPr lang="en-GB" b="1" dirty="0"/>
              <a:t>Toileting.  </a:t>
            </a:r>
            <a:r>
              <a:rPr lang="en-GB" dirty="0"/>
              <a:t>Encouraging your child to go to the toilet independently is another great help.  </a:t>
            </a:r>
          </a:p>
          <a:p>
            <a:r>
              <a:rPr lang="en-GB" b="1" dirty="0"/>
              <a:t>Get into a good, healthy bedtime routine.  </a:t>
            </a:r>
            <a:r>
              <a:rPr lang="en-GB" dirty="0"/>
              <a:t>Minimise screen time before bed.  Think about how much harder everything is when you are tired.</a:t>
            </a:r>
          </a:p>
          <a:p>
            <a:endParaRPr lang="en-GB" dirty="0"/>
          </a:p>
        </p:txBody>
      </p:sp>
    </p:spTree>
    <p:extLst>
      <p:ext uri="{BB962C8B-B14F-4D97-AF65-F5344CB8AC3E}">
        <p14:creationId xmlns:p14="http://schemas.microsoft.com/office/powerpoint/2010/main" val="2764086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September 2025</a:t>
            </a:r>
          </a:p>
        </p:txBody>
      </p:sp>
      <p:sp>
        <p:nvSpPr>
          <p:cNvPr id="3" name="Content Placeholder 2"/>
          <p:cNvSpPr>
            <a:spLocks noGrp="1"/>
          </p:cNvSpPr>
          <p:nvPr>
            <p:ph idx="1"/>
          </p:nvPr>
        </p:nvSpPr>
        <p:spPr>
          <a:xfrm>
            <a:off x="931817" y="2015732"/>
            <a:ext cx="10123037" cy="3450613"/>
          </a:xfrm>
        </p:spPr>
        <p:txBody>
          <a:bodyPr>
            <a:normAutofit/>
          </a:bodyPr>
          <a:lstStyle/>
          <a:p>
            <a:r>
              <a:rPr lang="en-GB" sz="2400" dirty="0"/>
              <a:t>3 days of children in small groups for the morning. 3</a:t>
            </a:r>
            <a:r>
              <a:rPr lang="en-GB" sz="2400" baseline="30000" dirty="0"/>
              <a:t>rd </a:t>
            </a:r>
            <a:r>
              <a:rPr lang="en-GB" sz="2400" dirty="0"/>
              <a:t>, 4</a:t>
            </a:r>
            <a:r>
              <a:rPr lang="en-GB" sz="2400" baseline="30000" dirty="0"/>
              <a:t>th</a:t>
            </a:r>
            <a:r>
              <a:rPr lang="en-GB" sz="2400" dirty="0"/>
              <a:t> ,5</a:t>
            </a:r>
            <a:r>
              <a:rPr lang="en-GB" sz="2400" baseline="30000" dirty="0"/>
              <a:t>th</a:t>
            </a:r>
            <a:r>
              <a:rPr lang="en-GB" sz="2400" dirty="0"/>
              <a:t>  </a:t>
            </a:r>
            <a:r>
              <a:rPr lang="en-GB" sz="2400" b="1" dirty="0"/>
              <a:t>You will be given one of these dates for your child to attend.</a:t>
            </a:r>
          </a:p>
          <a:p>
            <a:r>
              <a:rPr lang="en-GB" sz="2400" dirty="0"/>
              <a:t>3 days of half a class morning/half a class afternoon. 8</a:t>
            </a:r>
            <a:r>
              <a:rPr lang="en-GB" sz="2400" baseline="30000" dirty="0"/>
              <a:t>th</a:t>
            </a:r>
            <a:r>
              <a:rPr lang="en-GB" sz="2400" dirty="0"/>
              <a:t>, 9</a:t>
            </a:r>
            <a:r>
              <a:rPr lang="en-GB" sz="2400" baseline="30000" dirty="0"/>
              <a:t>th </a:t>
            </a:r>
            <a:r>
              <a:rPr lang="en-GB" sz="2400" dirty="0"/>
              <a:t>10</a:t>
            </a:r>
            <a:r>
              <a:rPr lang="en-GB" sz="2400" baseline="30000" dirty="0"/>
              <a:t>th </a:t>
            </a:r>
            <a:r>
              <a:rPr lang="en-GB" sz="2400" dirty="0"/>
              <a:t> </a:t>
            </a:r>
            <a:r>
              <a:rPr lang="en-GB" sz="2400" b="1" dirty="0"/>
              <a:t>Your child will attend all 3</a:t>
            </a:r>
            <a:r>
              <a:rPr lang="en-GB" sz="2400" dirty="0"/>
              <a:t>.</a:t>
            </a:r>
          </a:p>
          <a:p>
            <a:r>
              <a:rPr lang="en-GB" sz="2400" dirty="0"/>
              <a:t>2 days of whole class all morning including staying for lunch. 11</a:t>
            </a:r>
            <a:r>
              <a:rPr lang="en-GB" sz="2400" baseline="30000" dirty="0"/>
              <a:t>th</a:t>
            </a:r>
            <a:r>
              <a:rPr lang="en-GB" sz="2400" dirty="0"/>
              <a:t>, 12</a:t>
            </a:r>
            <a:r>
              <a:rPr lang="en-GB" sz="2400" baseline="30000" dirty="0"/>
              <a:t>th     </a:t>
            </a:r>
          </a:p>
          <a:p>
            <a:r>
              <a:rPr lang="en-GB" sz="2400" dirty="0"/>
              <a:t>15</a:t>
            </a:r>
            <a:r>
              <a:rPr lang="en-GB" sz="2400" baseline="30000" dirty="0"/>
              <a:t>th</a:t>
            </a:r>
            <a:r>
              <a:rPr lang="en-GB" sz="2400" dirty="0"/>
              <a:t>  September – All children in full time.  </a:t>
            </a:r>
          </a:p>
        </p:txBody>
      </p:sp>
    </p:spTree>
    <p:extLst>
      <p:ext uri="{BB962C8B-B14F-4D97-AF65-F5344CB8AC3E}">
        <p14:creationId xmlns:p14="http://schemas.microsoft.com/office/powerpoint/2010/main" val="2189745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16FAD-E0EB-4904-A399-8F887CC37517}"/>
              </a:ext>
            </a:extLst>
          </p:cNvPr>
          <p:cNvSpPr>
            <a:spLocks noGrp="1"/>
          </p:cNvSpPr>
          <p:nvPr>
            <p:ph type="title"/>
          </p:nvPr>
        </p:nvSpPr>
        <p:spPr/>
        <p:txBody>
          <a:bodyPr/>
          <a:lstStyle/>
          <a:p>
            <a:r>
              <a:rPr lang="en-GB" dirty="0"/>
              <a:t>Class lists </a:t>
            </a:r>
          </a:p>
        </p:txBody>
      </p:sp>
      <p:sp>
        <p:nvSpPr>
          <p:cNvPr id="3" name="Content Placeholder 2">
            <a:extLst>
              <a:ext uri="{FF2B5EF4-FFF2-40B4-BE49-F238E27FC236}">
                <a16:creationId xmlns:a16="http://schemas.microsoft.com/office/drawing/2014/main" id="{1B4C0148-CE3B-40DD-9B26-8AE1A2217231}"/>
              </a:ext>
            </a:extLst>
          </p:cNvPr>
          <p:cNvSpPr>
            <a:spLocks noGrp="1"/>
          </p:cNvSpPr>
          <p:nvPr>
            <p:ph idx="1"/>
          </p:nvPr>
        </p:nvSpPr>
        <p:spPr/>
        <p:txBody>
          <a:bodyPr/>
          <a:lstStyle/>
          <a:p>
            <a:r>
              <a:rPr lang="en-GB" dirty="0"/>
              <a:t>Once the class lists are finalised, you will find out your child’s class teacher via Class Dojo (if your child is in Nursery) or phone call (If your child is new to Oaktree).</a:t>
            </a:r>
          </a:p>
          <a:p>
            <a:r>
              <a:rPr lang="en-GB" dirty="0"/>
              <a:t>There will then be a list in Nursery to sign up to meet your child’s class teacher, and go through any remaining paperwork. </a:t>
            </a:r>
          </a:p>
          <a:p>
            <a:endParaRPr lang="en-GB" dirty="0"/>
          </a:p>
          <a:p>
            <a:endParaRPr lang="en-GB" dirty="0"/>
          </a:p>
        </p:txBody>
      </p:sp>
      <p:pic>
        <p:nvPicPr>
          <p:cNvPr id="4" name="Picture 3">
            <a:extLst>
              <a:ext uri="{FF2B5EF4-FFF2-40B4-BE49-F238E27FC236}">
                <a16:creationId xmlns:a16="http://schemas.microsoft.com/office/drawing/2014/main" id="{07FC0073-B438-4DBE-BAEF-4D084033BDA3}"/>
              </a:ext>
            </a:extLst>
          </p:cNvPr>
          <p:cNvPicPr>
            <a:picLocks noChangeAspect="1"/>
          </p:cNvPicPr>
          <p:nvPr/>
        </p:nvPicPr>
        <p:blipFill>
          <a:blip r:embed="rId2"/>
          <a:stretch>
            <a:fillRect/>
          </a:stretch>
        </p:blipFill>
        <p:spPr>
          <a:xfrm>
            <a:off x="2450235" y="3899397"/>
            <a:ext cx="2305235" cy="1728926"/>
          </a:xfrm>
          <a:prstGeom prst="rect">
            <a:avLst/>
          </a:prstGeom>
        </p:spPr>
      </p:pic>
      <p:pic>
        <p:nvPicPr>
          <p:cNvPr id="5" name="Picture 4">
            <a:extLst>
              <a:ext uri="{FF2B5EF4-FFF2-40B4-BE49-F238E27FC236}">
                <a16:creationId xmlns:a16="http://schemas.microsoft.com/office/drawing/2014/main" id="{5D12F07A-28E4-4897-AC98-86DAA1DBEE6D}"/>
              </a:ext>
            </a:extLst>
          </p:cNvPr>
          <p:cNvPicPr>
            <a:picLocks noChangeAspect="1"/>
          </p:cNvPicPr>
          <p:nvPr/>
        </p:nvPicPr>
        <p:blipFill>
          <a:blip r:embed="rId3"/>
          <a:stretch>
            <a:fillRect/>
          </a:stretch>
        </p:blipFill>
        <p:spPr>
          <a:xfrm>
            <a:off x="6363058" y="3899396"/>
            <a:ext cx="2206598" cy="1728925"/>
          </a:xfrm>
          <a:prstGeom prst="rect">
            <a:avLst/>
          </a:prstGeom>
        </p:spPr>
      </p:pic>
    </p:spTree>
    <p:extLst>
      <p:ext uri="{BB962C8B-B14F-4D97-AF65-F5344CB8AC3E}">
        <p14:creationId xmlns:p14="http://schemas.microsoft.com/office/powerpoint/2010/main" val="761563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7B05F-E42E-4D60-97F4-0C6C0AB201AF}"/>
              </a:ext>
            </a:extLst>
          </p:cNvPr>
          <p:cNvSpPr>
            <a:spLocks noGrp="1"/>
          </p:cNvSpPr>
          <p:nvPr>
            <p:ph type="title"/>
          </p:nvPr>
        </p:nvSpPr>
        <p:spPr/>
        <p:txBody>
          <a:bodyPr/>
          <a:lstStyle/>
          <a:p>
            <a:r>
              <a:rPr lang="en-GB" dirty="0"/>
              <a:t>Forms</a:t>
            </a:r>
          </a:p>
        </p:txBody>
      </p:sp>
      <p:sp>
        <p:nvSpPr>
          <p:cNvPr id="3" name="Content Placeholder 2">
            <a:extLst>
              <a:ext uri="{FF2B5EF4-FFF2-40B4-BE49-F238E27FC236}">
                <a16:creationId xmlns:a16="http://schemas.microsoft.com/office/drawing/2014/main" id="{C4918C43-88F5-4FD0-85B8-3F33F5156540}"/>
              </a:ext>
            </a:extLst>
          </p:cNvPr>
          <p:cNvSpPr>
            <a:spLocks noGrp="1"/>
          </p:cNvSpPr>
          <p:nvPr>
            <p:ph idx="1"/>
          </p:nvPr>
        </p:nvSpPr>
        <p:spPr/>
        <p:txBody>
          <a:bodyPr/>
          <a:lstStyle/>
          <a:p>
            <a:r>
              <a:rPr lang="en-GB" dirty="0"/>
              <a:t>Free School Meal Forms – Please ensure that these are filled out. Even if your child will not be having school meals, it means you may be entitled to vouchers over the holidays. If you child has been to Nursery, you will still need to complete a new form, these have changed. </a:t>
            </a:r>
          </a:p>
          <a:p>
            <a:r>
              <a:rPr lang="en-GB" dirty="0"/>
              <a:t>Induction Forms – These should have been sent in your induction pack, please ensure they are filled out and handed to one of the teachers. </a:t>
            </a:r>
          </a:p>
          <a:p>
            <a:r>
              <a:rPr lang="en-GB" dirty="0"/>
              <a:t>There are spares at the front if you would like to fill them out now </a:t>
            </a:r>
            <a:r>
              <a:rPr lang="en-GB" dirty="0">
                <a:sym typeface="Wingdings" panose="05000000000000000000" pitchFamily="2" charset="2"/>
              </a:rPr>
              <a:t> </a:t>
            </a:r>
            <a:endParaRPr lang="en-GB" dirty="0"/>
          </a:p>
        </p:txBody>
      </p:sp>
    </p:spTree>
    <p:extLst>
      <p:ext uri="{BB962C8B-B14F-4D97-AF65-F5344CB8AC3E}">
        <p14:creationId xmlns:p14="http://schemas.microsoft.com/office/powerpoint/2010/main" val="2515571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next?</a:t>
            </a:r>
          </a:p>
        </p:txBody>
      </p:sp>
      <p:sp>
        <p:nvSpPr>
          <p:cNvPr id="3" name="Content Placeholder 2"/>
          <p:cNvSpPr>
            <a:spLocks noGrp="1"/>
          </p:cNvSpPr>
          <p:nvPr>
            <p:ph idx="1"/>
          </p:nvPr>
        </p:nvSpPr>
        <p:spPr>
          <a:xfrm>
            <a:off x="1451579" y="2015732"/>
            <a:ext cx="9603275" cy="4019308"/>
          </a:xfrm>
        </p:spPr>
        <p:txBody>
          <a:bodyPr>
            <a:normAutofit/>
          </a:bodyPr>
          <a:lstStyle/>
          <a:p>
            <a:r>
              <a:rPr lang="en-GB" dirty="0"/>
              <a:t>Sign up to classroom dojo.</a:t>
            </a:r>
          </a:p>
          <a:p>
            <a:r>
              <a:rPr lang="en-GB" dirty="0"/>
              <a:t>Taster session – New to Oaktree ONLY.  (Wednesday 25</a:t>
            </a:r>
            <a:r>
              <a:rPr lang="en-GB" baseline="30000" dirty="0"/>
              <a:t>th</a:t>
            </a:r>
            <a:r>
              <a:rPr lang="en-GB" dirty="0"/>
              <a:t> 3:30pm-4:15pm) </a:t>
            </a:r>
          </a:p>
          <a:p>
            <a:r>
              <a:rPr lang="en-GB" dirty="0"/>
              <a:t>Taster session – Oaktree Nursery children (Will be arranged with Laura) </a:t>
            </a:r>
          </a:p>
          <a:p>
            <a:r>
              <a:rPr lang="en-GB" dirty="0"/>
              <a:t>You will have the opportunity to sign up for a meeting with your child’s class teacher to complete paperwork this will be either Tuesday 1</a:t>
            </a:r>
            <a:r>
              <a:rPr lang="en-GB" baseline="30000" dirty="0"/>
              <a:t>st</a:t>
            </a:r>
            <a:r>
              <a:rPr lang="en-GB" dirty="0"/>
              <a:t> July or Friday 4</a:t>
            </a:r>
            <a:r>
              <a:rPr lang="en-GB" baseline="30000" dirty="0"/>
              <a:t>th</a:t>
            </a:r>
            <a:r>
              <a:rPr lang="en-GB" dirty="0"/>
              <a:t> July. </a:t>
            </a:r>
            <a:endParaRPr lang="en-GB" dirty="0">
              <a:solidFill>
                <a:srgbClr val="FF0000"/>
              </a:solidFill>
            </a:endParaRPr>
          </a:p>
          <a:p>
            <a:r>
              <a:rPr lang="en-GB" dirty="0"/>
              <a:t>We will sign your child up for free school meals. </a:t>
            </a:r>
          </a:p>
          <a:p>
            <a:r>
              <a:rPr lang="en-GB" dirty="0"/>
              <a:t>Sort out uniform, book bag etc. </a:t>
            </a:r>
          </a:p>
          <a:p>
            <a:r>
              <a:rPr lang="en-GB" dirty="0"/>
              <a:t>And don’t forget all that talking and reading!</a:t>
            </a:r>
          </a:p>
          <a:p>
            <a:endParaRPr lang="en-GB" dirty="0"/>
          </a:p>
          <a:p>
            <a:endParaRPr lang="en-GB" dirty="0"/>
          </a:p>
          <a:p>
            <a:endParaRPr lang="en-GB" dirty="0"/>
          </a:p>
        </p:txBody>
      </p:sp>
    </p:spTree>
    <p:extLst>
      <p:ext uri="{BB962C8B-B14F-4D97-AF65-F5344CB8AC3E}">
        <p14:creationId xmlns:p14="http://schemas.microsoft.com/office/powerpoint/2010/main" val="330933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are we?</a:t>
            </a:r>
          </a:p>
        </p:txBody>
      </p:sp>
      <p:sp>
        <p:nvSpPr>
          <p:cNvPr id="3" name="Content Placeholder 2"/>
          <p:cNvSpPr>
            <a:spLocks noGrp="1"/>
          </p:cNvSpPr>
          <p:nvPr>
            <p:ph idx="1"/>
          </p:nvPr>
        </p:nvSpPr>
        <p:spPr>
          <a:xfrm>
            <a:off x="1451579" y="1853754"/>
            <a:ext cx="9603275" cy="4258491"/>
          </a:xfrm>
        </p:spPr>
        <p:txBody>
          <a:bodyPr>
            <a:normAutofit fontScale="92500" lnSpcReduction="10000"/>
          </a:bodyPr>
          <a:lstStyle/>
          <a:p>
            <a:r>
              <a:rPr lang="en-GB" dirty="0"/>
              <a:t>We are a Primary School with additional Early Years rooms which means we have children from ages 2 to 11.  </a:t>
            </a:r>
          </a:p>
          <a:p>
            <a:r>
              <a:rPr lang="en-GB" dirty="0"/>
              <a:t>We are based on a huge site in Park South.  We are very lucky to have lots of beautiful areas to play and learn.  We have a wildlife area, a woodland, a large field, and several outdoor playgrounds, Reception classrooms have a lovely new outdoor area with a large sandpit that the children have access to for most of the day.  </a:t>
            </a:r>
          </a:p>
          <a:p>
            <a:r>
              <a:rPr lang="en-GB" dirty="0"/>
              <a:t>We are a friendly and nurturing school (with several awards to prove it!).  This means that we are not only focused on your child learning to read and write but also about their ability to make friends, be happy, make good choices and become the best version of themselves.  We have a nurture room called </a:t>
            </a:r>
            <a:r>
              <a:rPr lang="en-GB" b="1" dirty="0"/>
              <a:t>Rainbow Room </a:t>
            </a:r>
            <a:r>
              <a:rPr lang="en-GB" dirty="0"/>
              <a:t>that gives extra support in these areas.  We have a Hygge ethos which means we are welcoming and homely,  we learn from nature and look after each child’s well-being. </a:t>
            </a:r>
          </a:p>
        </p:txBody>
      </p:sp>
    </p:spTree>
    <p:extLst>
      <p:ext uri="{BB962C8B-B14F-4D97-AF65-F5344CB8AC3E}">
        <p14:creationId xmlns:p14="http://schemas.microsoft.com/office/powerpoint/2010/main" val="3300360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6758" y="99338"/>
            <a:ext cx="3395241" cy="25464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Reception classes</a:t>
            </a:r>
          </a:p>
        </p:txBody>
      </p:sp>
      <p:sp>
        <p:nvSpPr>
          <p:cNvPr id="3" name="Content Placeholder 2"/>
          <p:cNvSpPr>
            <a:spLocks noGrp="1"/>
          </p:cNvSpPr>
          <p:nvPr>
            <p:ph idx="1"/>
          </p:nvPr>
        </p:nvSpPr>
        <p:spPr/>
        <p:txBody>
          <a:bodyPr/>
          <a:lstStyle/>
          <a:p>
            <a:r>
              <a:rPr lang="en-GB" dirty="0"/>
              <a:t>Your child will be in either Butterflies or Bumblebees Class.</a:t>
            </a:r>
          </a:p>
          <a:p>
            <a:r>
              <a:rPr lang="en-GB" dirty="0"/>
              <a:t>You will hear this a lot as they quickly form a strong sense of belonging.</a:t>
            </a:r>
          </a:p>
          <a:p>
            <a:r>
              <a:rPr lang="en-GB" dirty="0"/>
              <a:t>Miss While teaches Butterflies class with Laura.</a:t>
            </a:r>
          </a:p>
          <a:p>
            <a:r>
              <a:rPr lang="en-GB" dirty="0"/>
              <a:t>Mrs Hooker teaches Bumblebees class with Miss </a:t>
            </a:r>
            <a:r>
              <a:rPr lang="en-GB" dirty="0" err="1"/>
              <a:t>Soraia</a:t>
            </a:r>
            <a:r>
              <a:rPr lang="en-GB" dirty="0"/>
              <a:t>. </a:t>
            </a:r>
          </a:p>
          <a:p>
            <a:r>
              <a:rPr lang="en-GB" dirty="0"/>
              <a:t>We do lots of learning through play</a:t>
            </a:r>
          </a:p>
          <a:p>
            <a:r>
              <a:rPr lang="en-GB" dirty="0"/>
              <a:t>We have taught sessions daily for phonics, maths and Literacy, and other sessions such as music and talking about the past.</a:t>
            </a:r>
          </a:p>
          <a:p>
            <a:endParaRPr lang="en-GB" dirty="0"/>
          </a:p>
          <a:p>
            <a:endParaRPr lang="en-GB" dirty="0"/>
          </a:p>
        </p:txBody>
      </p:sp>
    </p:spTree>
    <p:extLst>
      <p:ext uri="{BB962C8B-B14F-4D97-AF65-F5344CB8AC3E}">
        <p14:creationId xmlns:p14="http://schemas.microsoft.com/office/powerpoint/2010/main" val="1294352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Foundation Stage?</a:t>
            </a:r>
          </a:p>
        </p:txBody>
      </p:sp>
      <p:sp>
        <p:nvSpPr>
          <p:cNvPr id="3" name="Content Placeholder 2"/>
          <p:cNvSpPr>
            <a:spLocks noGrp="1"/>
          </p:cNvSpPr>
          <p:nvPr>
            <p:ph idx="1"/>
          </p:nvPr>
        </p:nvSpPr>
        <p:spPr/>
        <p:txBody>
          <a:bodyPr/>
          <a:lstStyle/>
          <a:p>
            <a:r>
              <a:rPr lang="en-GB" dirty="0"/>
              <a:t>Foundation Stage is the part of school we also call Early Years.  It includes Acorns &amp; Nursery (Age 2 to 4) and Reception (Ages 4 and 5) . Foundation Stage ends when they go into Key Stage 1 next year. </a:t>
            </a:r>
          </a:p>
          <a:p>
            <a:r>
              <a:rPr lang="en-GB" dirty="0"/>
              <a:t>EYFS is the framework that we follow with children from birth to 5.  It sets out all the standards that we need to follow.  If your child has been to nursery or a childminder they will have been following the same guidelines as us.  </a:t>
            </a:r>
          </a:p>
          <a:p>
            <a:r>
              <a:rPr lang="en-GB" dirty="0"/>
              <a:t>Early Learning Goals are the standards that a child is expected to achieve by the time they leave us next July.  </a:t>
            </a:r>
          </a:p>
        </p:txBody>
      </p:sp>
    </p:spTree>
    <p:extLst>
      <p:ext uri="{BB962C8B-B14F-4D97-AF65-F5344CB8AC3E}">
        <p14:creationId xmlns:p14="http://schemas.microsoft.com/office/powerpoint/2010/main" val="3028794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779418" y="926307"/>
            <a:ext cx="5810252" cy="43576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Areas of Learning and </a:t>
            </a:r>
            <a:br>
              <a:rPr lang="en-GB" dirty="0"/>
            </a:br>
            <a:r>
              <a:rPr lang="en-GB" dirty="0"/>
              <a:t>Early Learning goals</a:t>
            </a:r>
          </a:p>
        </p:txBody>
      </p:sp>
      <p:sp>
        <p:nvSpPr>
          <p:cNvPr id="3" name="Content Placeholder 2"/>
          <p:cNvSpPr>
            <a:spLocks noGrp="1"/>
          </p:cNvSpPr>
          <p:nvPr>
            <p:ph idx="1"/>
          </p:nvPr>
        </p:nvSpPr>
        <p:spPr>
          <a:xfrm>
            <a:off x="1451579" y="2015732"/>
            <a:ext cx="9603275" cy="3923514"/>
          </a:xfrm>
        </p:spPr>
        <p:txBody>
          <a:bodyPr>
            <a:normAutofit/>
          </a:bodyPr>
          <a:lstStyle/>
          <a:p>
            <a:r>
              <a:rPr lang="en-GB" dirty="0"/>
              <a:t>These goals are split into 7 different areas:</a:t>
            </a:r>
          </a:p>
          <a:p>
            <a:r>
              <a:rPr lang="en-GB" b="1" dirty="0"/>
              <a:t>Communication and Language Development</a:t>
            </a:r>
          </a:p>
          <a:p>
            <a:r>
              <a:rPr lang="en-GB" b="1" dirty="0"/>
              <a:t>Personal, Social and Emotional Development</a:t>
            </a:r>
          </a:p>
          <a:p>
            <a:r>
              <a:rPr lang="en-GB" b="1" dirty="0"/>
              <a:t>Physical Development</a:t>
            </a:r>
          </a:p>
          <a:p>
            <a:r>
              <a:rPr lang="en-GB" dirty="0"/>
              <a:t>Literacy</a:t>
            </a:r>
          </a:p>
          <a:p>
            <a:r>
              <a:rPr lang="en-GB" dirty="0"/>
              <a:t>Maths</a:t>
            </a:r>
          </a:p>
          <a:p>
            <a:r>
              <a:rPr lang="en-GB" dirty="0"/>
              <a:t>Understanding the World</a:t>
            </a:r>
          </a:p>
          <a:p>
            <a:r>
              <a:rPr lang="en-GB" dirty="0"/>
              <a:t>Expressive Arts and Design</a:t>
            </a:r>
          </a:p>
          <a:p>
            <a:endParaRPr lang="en-GB" dirty="0"/>
          </a:p>
        </p:txBody>
      </p:sp>
    </p:spTree>
    <p:extLst>
      <p:ext uri="{BB962C8B-B14F-4D97-AF65-F5344CB8AC3E}">
        <p14:creationId xmlns:p14="http://schemas.microsoft.com/office/powerpoint/2010/main" val="1227889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4427AD5-665C-4638-9FFD-78B8630C5123}"/>
              </a:ext>
            </a:extLst>
          </p:cNvPr>
          <p:cNvPicPr>
            <a:picLocks noChangeAspect="1"/>
          </p:cNvPicPr>
          <p:nvPr/>
        </p:nvPicPr>
        <p:blipFill>
          <a:blip r:embed="rId3"/>
          <a:stretch>
            <a:fillRect/>
          </a:stretch>
        </p:blipFill>
        <p:spPr>
          <a:xfrm>
            <a:off x="6984936" y="4410175"/>
            <a:ext cx="1943100" cy="2400300"/>
          </a:xfrm>
          <a:prstGeom prst="rect">
            <a:avLst/>
          </a:prstGeom>
        </p:spPr>
      </p:pic>
      <p:pic>
        <p:nvPicPr>
          <p:cNvPr id="10" name="Picture 9">
            <a:extLst>
              <a:ext uri="{FF2B5EF4-FFF2-40B4-BE49-F238E27FC236}">
                <a16:creationId xmlns:a16="http://schemas.microsoft.com/office/drawing/2014/main" id="{2F1707F9-6791-4EB6-B402-9F33C626AC47}"/>
              </a:ext>
            </a:extLst>
          </p:cNvPr>
          <p:cNvPicPr>
            <a:picLocks noChangeAspect="1"/>
          </p:cNvPicPr>
          <p:nvPr/>
        </p:nvPicPr>
        <p:blipFill>
          <a:blip r:embed="rId4"/>
          <a:stretch>
            <a:fillRect/>
          </a:stretch>
        </p:blipFill>
        <p:spPr>
          <a:xfrm>
            <a:off x="9759454" y="831293"/>
            <a:ext cx="2286000" cy="2286000"/>
          </a:xfrm>
          <a:prstGeom prst="rect">
            <a:avLst/>
          </a:prstGeom>
        </p:spPr>
      </p:pic>
      <p:sp>
        <p:nvSpPr>
          <p:cNvPr id="2" name="Title 1"/>
          <p:cNvSpPr>
            <a:spLocks noGrp="1"/>
          </p:cNvSpPr>
          <p:nvPr>
            <p:ph type="title"/>
          </p:nvPr>
        </p:nvSpPr>
        <p:spPr/>
        <p:txBody>
          <a:bodyPr/>
          <a:lstStyle/>
          <a:p>
            <a:r>
              <a:rPr lang="en-GB" dirty="0"/>
              <a:t>Active Uniform</a:t>
            </a:r>
          </a:p>
        </p:txBody>
      </p:sp>
      <p:sp>
        <p:nvSpPr>
          <p:cNvPr id="3" name="Content Placeholder 2"/>
          <p:cNvSpPr>
            <a:spLocks noGrp="1"/>
          </p:cNvSpPr>
          <p:nvPr>
            <p:ph idx="1"/>
          </p:nvPr>
        </p:nvSpPr>
        <p:spPr>
          <a:xfrm>
            <a:off x="833718" y="1853753"/>
            <a:ext cx="10068736" cy="4476025"/>
          </a:xfrm>
        </p:spPr>
        <p:txBody>
          <a:bodyPr>
            <a:normAutofit/>
          </a:bodyPr>
          <a:lstStyle/>
          <a:p>
            <a:r>
              <a:rPr lang="en-GB" dirty="0"/>
              <a:t>Red sweatshirt – PMG School wear </a:t>
            </a:r>
          </a:p>
          <a:p>
            <a:r>
              <a:rPr lang="en-GB" dirty="0"/>
              <a:t>Red or white polo shirt </a:t>
            </a:r>
          </a:p>
          <a:p>
            <a:r>
              <a:rPr lang="en-GB" dirty="0"/>
              <a:t>Black jogging bottoms or leggings - PLAIN</a:t>
            </a:r>
          </a:p>
          <a:p>
            <a:r>
              <a:rPr lang="en-GB" dirty="0"/>
              <a:t>Black trainers – NO LACES </a:t>
            </a:r>
          </a:p>
          <a:p>
            <a:r>
              <a:rPr lang="en-GB" dirty="0"/>
              <a:t>Woodland learning – own wellies if possible, long sleeves/trousers in the summer.</a:t>
            </a:r>
          </a:p>
          <a:p>
            <a:r>
              <a:rPr lang="en-GB" dirty="0"/>
              <a:t>PE – same as every day</a:t>
            </a:r>
          </a:p>
          <a:p>
            <a:r>
              <a:rPr lang="en-GB" dirty="0"/>
              <a:t>Spare set of clothes to be left on their peg</a:t>
            </a:r>
          </a:p>
          <a:p>
            <a:r>
              <a:rPr lang="en-GB" dirty="0"/>
              <a:t>You DO NOT have to have the logo on anything</a:t>
            </a:r>
          </a:p>
          <a:p>
            <a:r>
              <a:rPr lang="en-GB" dirty="0"/>
              <a:t>Please ensure all items of clothing are CLEARLY labelled </a:t>
            </a:r>
          </a:p>
          <a:p>
            <a:endParaRPr lang="en-GB" dirty="0"/>
          </a:p>
        </p:txBody>
      </p:sp>
      <p:pic>
        <p:nvPicPr>
          <p:cNvPr id="4" name="Picture 3">
            <a:extLst>
              <a:ext uri="{FF2B5EF4-FFF2-40B4-BE49-F238E27FC236}">
                <a16:creationId xmlns:a16="http://schemas.microsoft.com/office/drawing/2014/main" id="{4B0A0036-442F-40A2-984F-C235A6721692}"/>
              </a:ext>
            </a:extLst>
          </p:cNvPr>
          <p:cNvPicPr>
            <a:picLocks noChangeAspect="1"/>
          </p:cNvPicPr>
          <p:nvPr/>
        </p:nvPicPr>
        <p:blipFill>
          <a:blip r:embed="rId5"/>
          <a:stretch>
            <a:fillRect/>
          </a:stretch>
        </p:blipFill>
        <p:spPr>
          <a:xfrm>
            <a:off x="6489809" y="936078"/>
            <a:ext cx="1924050" cy="2857500"/>
          </a:xfrm>
          <a:prstGeom prst="rect">
            <a:avLst/>
          </a:prstGeom>
        </p:spPr>
      </p:pic>
      <p:pic>
        <p:nvPicPr>
          <p:cNvPr id="5" name="Picture 4">
            <a:extLst>
              <a:ext uri="{FF2B5EF4-FFF2-40B4-BE49-F238E27FC236}">
                <a16:creationId xmlns:a16="http://schemas.microsoft.com/office/drawing/2014/main" id="{C27E0154-81AD-48F7-B72B-17B3567780A0}"/>
              </a:ext>
            </a:extLst>
          </p:cNvPr>
          <p:cNvPicPr>
            <a:picLocks noChangeAspect="1"/>
          </p:cNvPicPr>
          <p:nvPr/>
        </p:nvPicPr>
        <p:blipFill>
          <a:blip r:embed="rId6"/>
          <a:stretch>
            <a:fillRect/>
          </a:stretch>
        </p:blipFill>
        <p:spPr>
          <a:xfrm>
            <a:off x="8413859" y="294618"/>
            <a:ext cx="1981200" cy="1857375"/>
          </a:xfrm>
          <a:prstGeom prst="rect">
            <a:avLst/>
          </a:prstGeom>
        </p:spPr>
      </p:pic>
      <p:pic>
        <p:nvPicPr>
          <p:cNvPr id="1028" name="Picture 4" descr="Oaktree Nursery and Primary School Raglan Sweatshirt">
            <a:extLst>
              <a:ext uri="{FF2B5EF4-FFF2-40B4-BE49-F238E27FC236}">
                <a16:creationId xmlns:a16="http://schemas.microsoft.com/office/drawing/2014/main" id="{915252BF-B628-40D3-9C6B-41E0E3B94E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79514" y="2938307"/>
            <a:ext cx="2065940" cy="20659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021704C-F5EC-4F4B-B606-4D82D19F958D}"/>
              </a:ext>
            </a:extLst>
          </p:cNvPr>
          <p:cNvPicPr>
            <a:picLocks noChangeAspect="1"/>
          </p:cNvPicPr>
          <p:nvPr/>
        </p:nvPicPr>
        <p:blipFill>
          <a:blip r:embed="rId8"/>
          <a:stretch>
            <a:fillRect/>
          </a:stretch>
        </p:blipFill>
        <p:spPr>
          <a:xfrm>
            <a:off x="9264155" y="4524475"/>
            <a:ext cx="2286000" cy="2286000"/>
          </a:xfrm>
          <a:prstGeom prst="rect">
            <a:avLst/>
          </a:prstGeom>
        </p:spPr>
      </p:pic>
    </p:spTree>
    <p:extLst>
      <p:ext uri="{BB962C8B-B14F-4D97-AF65-F5344CB8AC3E}">
        <p14:creationId xmlns:p14="http://schemas.microsoft.com/office/powerpoint/2010/main" val="4257818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723339"/>
          </a:xfrm>
        </p:spPr>
        <p:txBody>
          <a:bodyPr/>
          <a:lstStyle/>
          <a:p>
            <a:r>
              <a:rPr lang="en-GB" dirty="0"/>
              <a:t>Our day</a:t>
            </a:r>
          </a:p>
        </p:txBody>
      </p:sp>
      <p:sp>
        <p:nvSpPr>
          <p:cNvPr id="3" name="Content Placeholder 2"/>
          <p:cNvSpPr>
            <a:spLocks noGrp="1"/>
          </p:cNvSpPr>
          <p:nvPr>
            <p:ph idx="1"/>
          </p:nvPr>
        </p:nvSpPr>
        <p:spPr>
          <a:xfrm>
            <a:off x="1451579" y="1876837"/>
            <a:ext cx="9603275" cy="4408216"/>
          </a:xfrm>
        </p:spPr>
        <p:txBody>
          <a:bodyPr>
            <a:normAutofit fontScale="25000" lnSpcReduction="20000"/>
          </a:bodyPr>
          <a:lstStyle/>
          <a:p>
            <a:r>
              <a:rPr lang="en-GB" sz="7200" dirty="0">
                <a:solidFill>
                  <a:srgbClr val="FF0000"/>
                </a:solidFill>
              </a:rPr>
              <a:t>8.40 </a:t>
            </a:r>
            <a:r>
              <a:rPr lang="en-GB" sz="7200" dirty="0"/>
              <a:t>Doors open – find your name, hang up your coat, put your lunchbox in the box etc.</a:t>
            </a:r>
          </a:p>
          <a:p>
            <a:r>
              <a:rPr lang="en-GB" sz="7200" dirty="0"/>
              <a:t>Register.  Choose helpers - VIP for the day.  Whole class wake up activity.</a:t>
            </a:r>
          </a:p>
          <a:p>
            <a:r>
              <a:rPr lang="en-GB" sz="7200" dirty="0"/>
              <a:t>Phonics</a:t>
            </a:r>
          </a:p>
          <a:p>
            <a:r>
              <a:rPr lang="en-GB" sz="7200" dirty="0"/>
              <a:t>Learning through play, having snack, small group work.  Milk and Fruit provided free.</a:t>
            </a:r>
          </a:p>
          <a:p>
            <a:r>
              <a:rPr lang="en-GB" sz="7200" dirty="0"/>
              <a:t>Maths</a:t>
            </a:r>
          </a:p>
          <a:p>
            <a:pPr marL="0" indent="0">
              <a:buNone/>
            </a:pPr>
            <a:r>
              <a:rPr lang="en-GB" sz="7200" dirty="0">
                <a:solidFill>
                  <a:srgbClr val="FF0000"/>
                </a:solidFill>
              </a:rPr>
              <a:t>11.30 – 12.30 </a:t>
            </a:r>
            <a:r>
              <a:rPr lang="en-GB" sz="7200" dirty="0"/>
              <a:t>Lunch</a:t>
            </a:r>
          </a:p>
          <a:p>
            <a:r>
              <a:rPr lang="en-GB" sz="6800" dirty="0"/>
              <a:t>Literacy</a:t>
            </a:r>
          </a:p>
          <a:p>
            <a:r>
              <a:rPr lang="en-GB" sz="6800" dirty="0"/>
              <a:t>Learning through play</a:t>
            </a:r>
          </a:p>
          <a:p>
            <a:r>
              <a:rPr lang="en-GB" sz="6800" dirty="0"/>
              <a:t>Whole class session such as Music, RE, PSHE</a:t>
            </a:r>
          </a:p>
          <a:p>
            <a:r>
              <a:rPr lang="en-GB" sz="6800" dirty="0"/>
              <a:t>Story</a:t>
            </a:r>
          </a:p>
          <a:p>
            <a:r>
              <a:rPr lang="en-GB" sz="6800" dirty="0">
                <a:solidFill>
                  <a:srgbClr val="FF0000"/>
                </a:solidFill>
              </a:rPr>
              <a:t>3.10</a:t>
            </a:r>
            <a:r>
              <a:rPr lang="en-GB" sz="6800" dirty="0"/>
              <a:t> </a:t>
            </a:r>
            <a:r>
              <a:rPr lang="en-GB" sz="6800" dirty="0" err="1"/>
              <a:t>Hometime</a:t>
            </a:r>
            <a:endParaRPr lang="en-GB" sz="6800" dirty="0"/>
          </a:p>
          <a:p>
            <a:endParaRPr lang="en-GB" dirty="0"/>
          </a:p>
          <a:p>
            <a:endParaRPr lang="en-GB" dirty="0"/>
          </a:p>
          <a:p>
            <a:pPr marL="0" indent="0">
              <a:buNone/>
            </a:pPr>
            <a:r>
              <a:rPr lang="en-GB" dirty="0"/>
              <a:t> </a:t>
            </a:r>
          </a:p>
          <a:p>
            <a:endParaRPr lang="en-GB" dirty="0"/>
          </a:p>
          <a:p>
            <a:endParaRPr lang="en-GB" dirty="0"/>
          </a:p>
        </p:txBody>
      </p:sp>
      <p:pic>
        <p:nvPicPr>
          <p:cNvPr id="5122" name="Picture 2"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1292" y="3684969"/>
            <a:ext cx="4230708" cy="3173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890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Weekly/termly extras</a:t>
            </a:r>
          </a:p>
        </p:txBody>
      </p:sp>
      <p:sp>
        <p:nvSpPr>
          <p:cNvPr id="3" name="Content Placeholder 2"/>
          <p:cNvSpPr>
            <a:spLocks noGrp="1"/>
          </p:cNvSpPr>
          <p:nvPr>
            <p:ph idx="1"/>
          </p:nvPr>
        </p:nvSpPr>
        <p:spPr>
          <a:xfrm>
            <a:off x="1451579" y="2015732"/>
            <a:ext cx="9603275" cy="4107276"/>
          </a:xfrm>
        </p:spPr>
        <p:txBody>
          <a:bodyPr>
            <a:normAutofit/>
          </a:bodyPr>
          <a:lstStyle/>
          <a:p>
            <a:r>
              <a:rPr lang="en-GB" dirty="0"/>
              <a:t>PE</a:t>
            </a:r>
          </a:p>
          <a:p>
            <a:r>
              <a:rPr lang="en-GB" dirty="0"/>
              <a:t>Woodland learning</a:t>
            </a:r>
          </a:p>
          <a:p>
            <a:r>
              <a:rPr lang="en-GB" dirty="0"/>
              <a:t>Singing assembly</a:t>
            </a:r>
          </a:p>
          <a:p>
            <a:r>
              <a:rPr lang="en-GB" dirty="0"/>
              <a:t>Cooking</a:t>
            </a:r>
          </a:p>
          <a:p>
            <a:r>
              <a:rPr lang="en-GB" dirty="0"/>
              <a:t>Gardening</a:t>
            </a:r>
          </a:p>
          <a:p>
            <a:r>
              <a:rPr lang="en-GB" dirty="0"/>
              <a:t>Stay and Play</a:t>
            </a:r>
          </a:p>
          <a:p>
            <a:r>
              <a:rPr lang="en-GB" dirty="0"/>
              <a:t>Library visits, or other local visits</a:t>
            </a:r>
          </a:p>
          <a:p>
            <a:r>
              <a:rPr lang="en-GB" dirty="0"/>
              <a:t>We ask for £3 a term per child to cover cooking and planting costs.  Snack is free. </a:t>
            </a:r>
          </a:p>
        </p:txBody>
      </p:sp>
      <p:pic>
        <p:nvPicPr>
          <p:cNvPr id="4098"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2726" y="804519"/>
            <a:ext cx="4751568" cy="356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772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they need to bring to school?</a:t>
            </a:r>
          </a:p>
        </p:txBody>
      </p:sp>
      <p:sp>
        <p:nvSpPr>
          <p:cNvPr id="3" name="Content Placeholder 2"/>
          <p:cNvSpPr>
            <a:spLocks noGrp="1"/>
          </p:cNvSpPr>
          <p:nvPr>
            <p:ph idx="1"/>
          </p:nvPr>
        </p:nvSpPr>
        <p:spPr>
          <a:xfrm>
            <a:off x="989940" y="1957780"/>
            <a:ext cx="6317323" cy="4095701"/>
          </a:xfrm>
        </p:spPr>
        <p:txBody>
          <a:bodyPr>
            <a:normAutofit fontScale="85000" lnSpcReduction="20000"/>
          </a:bodyPr>
          <a:lstStyle/>
          <a:p>
            <a:r>
              <a:rPr lang="en-GB" b="1" u="sng" dirty="0"/>
              <a:t>Daily</a:t>
            </a:r>
          </a:p>
          <a:p>
            <a:r>
              <a:rPr lang="en-GB" dirty="0"/>
              <a:t>Book bag – This is important to ensure that reading books are easily accessible and work your child creates can get home. Book bags are £4.50 and can be purchased via ParentPay. If your child is not yet at Oaktree, book bags will be available in September. </a:t>
            </a:r>
          </a:p>
          <a:p>
            <a:r>
              <a:rPr lang="en-GB" dirty="0"/>
              <a:t>Packed lunch (if not having school dinners)</a:t>
            </a:r>
          </a:p>
          <a:p>
            <a:r>
              <a:rPr lang="en-GB" dirty="0"/>
              <a:t>Named water bottle – with WATER in it</a:t>
            </a:r>
          </a:p>
          <a:p>
            <a:r>
              <a:rPr lang="en-GB" b="1" u="sng" dirty="0"/>
              <a:t>Termly</a:t>
            </a:r>
          </a:p>
          <a:p>
            <a:r>
              <a:rPr lang="en-GB" dirty="0"/>
              <a:t>Spare clothes bag</a:t>
            </a:r>
          </a:p>
          <a:p>
            <a:r>
              <a:rPr lang="en-GB" dirty="0"/>
              <a:t>Wellies</a:t>
            </a:r>
          </a:p>
          <a:p>
            <a:r>
              <a:rPr lang="en-GB" b="1" dirty="0"/>
              <a:t>Please do not send your child to school with  toys or money!</a:t>
            </a:r>
          </a:p>
          <a:p>
            <a:endParaRPr lang="en-GB" dirty="0"/>
          </a:p>
        </p:txBody>
      </p:sp>
      <p:pic>
        <p:nvPicPr>
          <p:cNvPr id="7170" name="Picture 2"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084449" y="2013591"/>
            <a:ext cx="5475629" cy="4106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45539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3028</TotalTime>
  <Words>1618</Words>
  <Application>Microsoft Office PowerPoint</Application>
  <PresentationFormat>Widescreen</PresentationFormat>
  <Paragraphs>136</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Gill Sans MT</vt:lpstr>
      <vt:lpstr>Wingdings</vt:lpstr>
      <vt:lpstr>Gallery</vt:lpstr>
      <vt:lpstr>Welcome to                   oaktree </vt:lpstr>
      <vt:lpstr>Who are we?</vt:lpstr>
      <vt:lpstr>Reception classes</vt:lpstr>
      <vt:lpstr>What is Foundation Stage?</vt:lpstr>
      <vt:lpstr>Areas of Learning and  Early Learning goals</vt:lpstr>
      <vt:lpstr>Active Uniform</vt:lpstr>
      <vt:lpstr>Our day</vt:lpstr>
      <vt:lpstr>Weekly/termly extras</vt:lpstr>
      <vt:lpstr>What do they need to bring to school?</vt:lpstr>
      <vt:lpstr>Attendance</vt:lpstr>
      <vt:lpstr>lunches</vt:lpstr>
      <vt:lpstr>Communicating with home</vt:lpstr>
      <vt:lpstr>WEbsite</vt:lpstr>
      <vt:lpstr>What can you do to get ready?</vt:lpstr>
      <vt:lpstr>September 2025</vt:lpstr>
      <vt:lpstr>Class lists </vt:lpstr>
      <vt:lpstr>Forms</vt:lpstr>
      <vt:lpstr>What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Wbreakwell</dc:creator>
  <cp:lastModifiedBy>Wendi Sargent</cp:lastModifiedBy>
  <cp:revision>64</cp:revision>
  <dcterms:created xsi:type="dcterms:W3CDTF">2020-06-15T08:31:17Z</dcterms:created>
  <dcterms:modified xsi:type="dcterms:W3CDTF">2025-07-11T13:20:47Z</dcterms:modified>
</cp:coreProperties>
</file>