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59" r:id="rId3"/>
    <p:sldId id="260" r:id="rId4"/>
    <p:sldId id="257" r:id="rId5"/>
    <p:sldId id="258" r:id="rId6"/>
    <p:sldId id="261" r:id="rId7"/>
    <p:sldId id="262" r:id="rId8"/>
    <p:sldId id="263" r:id="rId9"/>
    <p:sldId id="264" r:id="rId10"/>
    <p:sldId id="265" r:id="rId11"/>
    <p:sldId id="266" r:id="rId12"/>
    <p:sldId id="268" r:id="rId13"/>
    <p:sldId id="269" r:id="rId14"/>
    <p:sldId id="270" r:id="rId15"/>
    <p:sldId id="272" r:id="rId16"/>
    <p:sldId id="271"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97" d="100"/>
          <a:sy n="97" d="100"/>
        </p:scale>
        <p:origin x="187"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1E2BFA-5624-4A7A-A830-5F453F007B0D}" type="datetimeFigureOut">
              <a:rPr lang="en-GB" smtClean="0"/>
              <a:t>28/05/2023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9F9E88D-D029-4021-A584-A2F24610004A}" type="slidenum">
              <a:rPr lang="en-GB" smtClean="0"/>
              <a:t>‹#›</a:t>
            </a:fld>
            <a:endParaRPr lang="en-GB"/>
          </a:p>
        </p:txBody>
      </p:sp>
    </p:spTree>
    <p:extLst>
      <p:ext uri="{BB962C8B-B14F-4D97-AF65-F5344CB8AC3E}">
        <p14:creationId xmlns:p14="http://schemas.microsoft.com/office/powerpoint/2010/main" val="1023177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39D9FB0-E245-49C9-A000-C11B1D6E5219}" type="datetimeFigureOut">
              <a:rPr lang="en-GB" smtClean="0"/>
              <a:t>28/05/2023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94E6BF6-D01F-49CB-82BA-990F759640F0}" type="slidenum">
              <a:rPr lang="en-GB" smtClean="0"/>
              <a:t>‹#›</a:t>
            </a:fld>
            <a:endParaRPr lang="en-GB"/>
          </a:p>
        </p:txBody>
      </p:sp>
    </p:spTree>
    <p:extLst>
      <p:ext uri="{BB962C8B-B14F-4D97-AF65-F5344CB8AC3E}">
        <p14:creationId xmlns:p14="http://schemas.microsoft.com/office/powerpoint/2010/main" val="338562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a:t>
            </a:fld>
            <a:endParaRPr lang="en-GB"/>
          </a:p>
        </p:txBody>
      </p:sp>
    </p:spTree>
    <p:extLst>
      <p:ext uri="{BB962C8B-B14F-4D97-AF65-F5344CB8AC3E}">
        <p14:creationId xmlns:p14="http://schemas.microsoft.com/office/powerpoint/2010/main" val="230913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10</a:t>
            </a:fld>
            <a:endParaRPr lang="en-GB"/>
          </a:p>
        </p:txBody>
      </p:sp>
    </p:spTree>
    <p:extLst>
      <p:ext uri="{BB962C8B-B14F-4D97-AF65-F5344CB8AC3E}">
        <p14:creationId xmlns:p14="http://schemas.microsoft.com/office/powerpoint/2010/main" val="354304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11</a:t>
            </a:fld>
            <a:endParaRPr lang="en-GB"/>
          </a:p>
        </p:txBody>
      </p:sp>
    </p:spTree>
    <p:extLst>
      <p:ext uri="{BB962C8B-B14F-4D97-AF65-F5344CB8AC3E}">
        <p14:creationId xmlns:p14="http://schemas.microsoft.com/office/powerpoint/2010/main" val="262147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12</a:t>
            </a:fld>
            <a:endParaRPr lang="en-GB"/>
          </a:p>
        </p:txBody>
      </p:sp>
    </p:spTree>
    <p:extLst>
      <p:ext uri="{BB962C8B-B14F-4D97-AF65-F5344CB8AC3E}">
        <p14:creationId xmlns:p14="http://schemas.microsoft.com/office/powerpoint/2010/main" val="214328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13</a:t>
            </a:fld>
            <a:endParaRPr lang="en-GB"/>
          </a:p>
        </p:txBody>
      </p:sp>
    </p:spTree>
    <p:extLst>
      <p:ext uri="{BB962C8B-B14F-4D97-AF65-F5344CB8AC3E}">
        <p14:creationId xmlns:p14="http://schemas.microsoft.com/office/powerpoint/2010/main" val="336060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14</a:t>
            </a:fld>
            <a:endParaRPr lang="en-GB"/>
          </a:p>
        </p:txBody>
      </p:sp>
    </p:spTree>
    <p:extLst>
      <p:ext uri="{BB962C8B-B14F-4D97-AF65-F5344CB8AC3E}">
        <p14:creationId xmlns:p14="http://schemas.microsoft.com/office/powerpoint/2010/main" val="71354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15</a:t>
            </a:fld>
            <a:endParaRPr lang="en-GB"/>
          </a:p>
        </p:txBody>
      </p:sp>
    </p:spTree>
    <p:extLst>
      <p:ext uri="{BB962C8B-B14F-4D97-AF65-F5344CB8AC3E}">
        <p14:creationId xmlns:p14="http://schemas.microsoft.com/office/powerpoint/2010/main" val="398647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16</a:t>
            </a:fld>
            <a:endParaRPr lang="en-GB"/>
          </a:p>
        </p:txBody>
      </p:sp>
    </p:spTree>
    <p:extLst>
      <p:ext uri="{BB962C8B-B14F-4D97-AF65-F5344CB8AC3E}">
        <p14:creationId xmlns:p14="http://schemas.microsoft.com/office/powerpoint/2010/main" val="104392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2</a:t>
            </a:fld>
            <a:endParaRPr lang="en-GB"/>
          </a:p>
        </p:txBody>
      </p:sp>
    </p:spTree>
    <p:extLst>
      <p:ext uri="{BB962C8B-B14F-4D97-AF65-F5344CB8AC3E}">
        <p14:creationId xmlns:p14="http://schemas.microsoft.com/office/powerpoint/2010/main" val="33967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3</a:t>
            </a:fld>
            <a:endParaRPr lang="en-GB"/>
          </a:p>
        </p:txBody>
      </p:sp>
    </p:spTree>
    <p:extLst>
      <p:ext uri="{BB962C8B-B14F-4D97-AF65-F5344CB8AC3E}">
        <p14:creationId xmlns:p14="http://schemas.microsoft.com/office/powerpoint/2010/main" val="56223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4</a:t>
            </a:fld>
            <a:endParaRPr lang="en-GB"/>
          </a:p>
        </p:txBody>
      </p:sp>
    </p:spTree>
    <p:extLst>
      <p:ext uri="{BB962C8B-B14F-4D97-AF65-F5344CB8AC3E}">
        <p14:creationId xmlns:p14="http://schemas.microsoft.com/office/powerpoint/2010/main" val="147282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5</a:t>
            </a:fld>
            <a:endParaRPr lang="en-GB"/>
          </a:p>
        </p:txBody>
      </p:sp>
    </p:spTree>
    <p:extLst>
      <p:ext uri="{BB962C8B-B14F-4D97-AF65-F5344CB8AC3E}">
        <p14:creationId xmlns:p14="http://schemas.microsoft.com/office/powerpoint/2010/main" val="343308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6</a:t>
            </a:fld>
            <a:endParaRPr lang="en-GB"/>
          </a:p>
        </p:txBody>
      </p:sp>
    </p:spTree>
    <p:extLst>
      <p:ext uri="{BB962C8B-B14F-4D97-AF65-F5344CB8AC3E}">
        <p14:creationId xmlns:p14="http://schemas.microsoft.com/office/powerpoint/2010/main" val="506368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7</a:t>
            </a:fld>
            <a:endParaRPr lang="en-GB"/>
          </a:p>
        </p:txBody>
      </p:sp>
    </p:spTree>
    <p:extLst>
      <p:ext uri="{BB962C8B-B14F-4D97-AF65-F5344CB8AC3E}">
        <p14:creationId xmlns:p14="http://schemas.microsoft.com/office/powerpoint/2010/main" val="37095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8</a:t>
            </a:fld>
            <a:endParaRPr lang="en-GB"/>
          </a:p>
        </p:txBody>
      </p:sp>
    </p:spTree>
    <p:extLst>
      <p:ext uri="{BB962C8B-B14F-4D97-AF65-F5344CB8AC3E}">
        <p14:creationId xmlns:p14="http://schemas.microsoft.com/office/powerpoint/2010/main" val="253214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9</a:t>
            </a:fld>
            <a:endParaRPr lang="en-GB"/>
          </a:p>
        </p:txBody>
      </p:sp>
    </p:spTree>
    <p:extLst>
      <p:ext uri="{BB962C8B-B14F-4D97-AF65-F5344CB8AC3E}">
        <p14:creationId xmlns:p14="http://schemas.microsoft.com/office/powerpoint/2010/main" val="161746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5/28/2023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5/28/2023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oaktree.swindon.sch.u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admin@oaktree.swindon.sch.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dressmyschool.co.uk/" TargetMode="External"/><Relationship Id="rId4" Type="http://schemas.openxmlformats.org/officeDocument/2006/relationships/image" Target="../media/image6.pn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516"/>
            <a:ext cx="12975220" cy="8218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88966" y="3080739"/>
            <a:ext cx="8637073" cy="3373848"/>
          </a:xfrm>
        </p:spPr>
        <p:txBody>
          <a:bodyPr>
            <a:normAutofit/>
          </a:bodyPr>
          <a:lstStyle/>
          <a:p>
            <a:r>
              <a:rPr lang="en-GB" dirty="0"/>
              <a:t>Welcome to                   </a:t>
            </a:r>
            <a:r>
              <a:rPr lang="en-GB" dirty="0" err="1"/>
              <a:t>oaktree</a:t>
            </a:r>
            <a:br>
              <a:rPr lang="en-GB" dirty="0"/>
            </a:br>
            <a:endParaRPr lang="en-GB" dirty="0"/>
          </a:p>
        </p:txBody>
      </p:sp>
      <p:sp>
        <p:nvSpPr>
          <p:cNvPr id="3" name="Subtitle 2"/>
          <p:cNvSpPr>
            <a:spLocks noGrp="1"/>
          </p:cNvSpPr>
          <p:nvPr>
            <p:ph type="subTitle" idx="1"/>
          </p:nvPr>
        </p:nvSpPr>
        <p:spPr>
          <a:xfrm>
            <a:off x="4984943" y="6383975"/>
            <a:ext cx="8894357" cy="1497997"/>
          </a:xfrm>
        </p:spPr>
        <p:txBody>
          <a:bodyPr/>
          <a:lstStyle/>
          <a:p>
            <a:r>
              <a:rPr lang="en-GB" dirty="0">
                <a:solidFill>
                  <a:schemeClr val="bg1"/>
                </a:solidFill>
              </a:rPr>
              <a:t>Information for September 2024 starters.</a:t>
            </a:r>
          </a:p>
        </p:txBody>
      </p:sp>
    </p:spTree>
    <p:extLst>
      <p:ext uri="{BB962C8B-B14F-4D97-AF65-F5344CB8AC3E}">
        <p14:creationId xmlns:p14="http://schemas.microsoft.com/office/powerpoint/2010/main" val="334887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p:txBody>
          <a:bodyPr/>
          <a:lstStyle/>
          <a:p>
            <a:r>
              <a:rPr lang="en-GB" dirty="0"/>
              <a:t>Attendance is really, really important</a:t>
            </a:r>
          </a:p>
          <a:p>
            <a:r>
              <a:rPr lang="en-GB" dirty="0"/>
              <a:t>Learning is fast paced – we learn a sound once. </a:t>
            </a:r>
          </a:p>
          <a:p>
            <a:r>
              <a:rPr lang="en-GB" dirty="0"/>
              <a:t>Socially they struggle if they miss a lot of school.</a:t>
            </a:r>
          </a:p>
          <a:p>
            <a:r>
              <a:rPr lang="en-GB" dirty="0"/>
              <a:t>Attendance rewards – We have raffle to win a £20 Smyths Toys voucher every term.  Class rewards such as pizza delivery or class disco.  </a:t>
            </a:r>
          </a:p>
          <a:p>
            <a:r>
              <a:rPr lang="en-GB" dirty="0"/>
              <a:t>Nervousness can often give children a sore tummy or headache or something that they can’t quite explain.  Send them in, we will send them home if they are poorly. </a:t>
            </a:r>
          </a:p>
        </p:txBody>
      </p:sp>
    </p:spTree>
    <p:extLst>
      <p:ext uri="{BB962C8B-B14F-4D97-AF65-F5344CB8AC3E}">
        <p14:creationId xmlns:p14="http://schemas.microsoft.com/office/powerpoint/2010/main" val="228422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lunches</a:t>
            </a:r>
          </a:p>
        </p:txBody>
      </p:sp>
      <p:sp>
        <p:nvSpPr>
          <p:cNvPr id="3" name="Content Placeholder 2"/>
          <p:cNvSpPr>
            <a:spLocks noGrp="1"/>
          </p:cNvSpPr>
          <p:nvPr>
            <p:ph idx="1"/>
          </p:nvPr>
        </p:nvSpPr>
        <p:spPr>
          <a:xfrm>
            <a:off x="1451579" y="2015732"/>
            <a:ext cx="9603275" cy="4049402"/>
          </a:xfrm>
        </p:spPr>
        <p:txBody>
          <a:bodyPr>
            <a:normAutofit/>
          </a:bodyPr>
          <a:lstStyle/>
          <a:p>
            <a:r>
              <a:rPr lang="en-GB" dirty="0"/>
              <a:t>Free hot dinners are provided – please register.</a:t>
            </a:r>
          </a:p>
          <a:p>
            <a:r>
              <a:rPr lang="en-GB" dirty="0"/>
              <a:t>You need to book them online. 48 hours ahead.  Registration will be provided.</a:t>
            </a:r>
          </a:p>
          <a:p>
            <a:r>
              <a:rPr lang="en-GB" dirty="0"/>
              <a:t>There are three choices each day.  Meat, vegetarian or jacket potato. </a:t>
            </a:r>
          </a:p>
          <a:p>
            <a:r>
              <a:rPr lang="en-GB" dirty="0"/>
              <a:t>If you prefer to send a packed lunch from home you can.  We ask that it is a healthy lunch with something filing such as a sandwich, wrap or roll with a yoghurt and a piece of fruit is ideal.  They can have crisps and a small chocolate biscuit/bar but not chocolate bars or sweets.  </a:t>
            </a:r>
          </a:p>
          <a:p>
            <a:r>
              <a:rPr lang="en-GB" dirty="0"/>
              <a:t>They drink water in class but can have juice or squash at lunch.  No fizzy drinks. </a:t>
            </a:r>
          </a:p>
        </p:txBody>
      </p:sp>
    </p:spTree>
    <p:extLst>
      <p:ext uri="{BB962C8B-B14F-4D97-AF65-F5344CB8AC3E}">
        <p14:creationId xmlns:p14="http://schemas.microsoft.com/office/powerpoint/2010/main" val="386329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Communicating with home</a:t>
            </a:r>
          </a:p>
        </p:txBody>
      </p:sp>
      <p:sp>
        <p:nvSpPr>
          <p:cNvPr id="3" name="Content Placeholder 2"/>
          <p:cNvSpPr>
            <a:spLocks noGrp="1"/>
          </p:cNvSpPr>
          <p:nvPr>
            <p:ph idx="1"/>
          </p:nvPr>
        </p:nvSpPr>
        <p:spPr>
          <a:xfrm>
            <a:off x="1451579" y="2015732"/>
            <a:ext cx="9603275" cy="3898931"/>
          </a:xfrm>
        </p:spPr>
        <p:txBody>
          <a:bodyPr>
            <a:normAutofit/>
          </a:bodyPr>
          <a:lstStyle/>
          <a:p>
            <a:r>
              <a:rPr lang="en-GB" dirty="0"/>
              <a:t>We use Class dojo for sharing what is happening in class. </a:t>
            </a:r>
          </a:p>
          <a:p>
            <a:r>
              <a:rPr lang="en-GB" dirty="0"/>
              <a:t>We use it to send messages.</a:t>
            </a:r>
          </a:p>
          <a:p>
            <a:r>
              <a:rPr lang="en-GB" dirty="0"/>
              <a:t>We send home paintings and creations as they do them.  We don’t save everything up for the end of the year. </a:t>
            </a:r>
          </a:p>
          <a:p>
            <a:r>
              <a:rPr lang="en-GB" dirty="0"/>
              <a:t>Please let us know if someone different is picking up from school. </a:t>
            </a:r>
          </a:p>
          <a:p>
            <a:r>
              <a:rPr lang="en-GB" dirty="0"/>
              <a:t>Please let us know if your child is going to be absent from school.  </a:t>
            </a:r>
          </a:p>
        </p:txBody>
      </p:sp>
    </p:spTree>
    <p:extLst>
      <p:ext uri="{BB962C8B-B14F-4D97-AF65-F5344CB8AC3E}">
        <p14:creationId xmlns:p14="http://schemas.microsoft.com/office/powerpoint/2010/main" val="418633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717" y="-280945"/>
            <a:ext cx="14112915" cy="7138945"/>
          </a:xfrm>
          <a:prstGeom prst="rect">
            <a:avLst/>
          </a:prstGeom>
        </p:spPr>
      </p:pic>
      <p:sp>
        <p:nvSpPr>
          <p:cNvPr id="2" name="Title 1"/>
          <p:cNvSpPr>
            <a:spLocks noGrp="1"/>
          </p:cNvSpPr>
          <p:nvPr>
            <p:ph type="title"/>
          </p:nvPr>
        </p:nvSpPr>
        <p:spPr/>
        <p:txBody>
          <a:bodyPr/>
          <a:lstStyle/>
          <a:p>
            <a:r>
              <a:rPr lang="en-GB" dirty="0" err="1"/>
              <a:t>WEbsite</a:t>
            </a:r>
            <a:endParaRPr lang="en-GB" dirty="0"/>
          </a:p>
        </p:txBody>
      </p:sp>
      <p:sp>
        <p:nvSpPr>
          <p:cNvPr id="3" name="Content Placeholder 2"/>
          <p:cNvSpPr>
            <a:spLocks noGrp="1"/>
          </p:cNvSpPr>
          <p:nvPr>
            <p:ph idx="1"/>
          </p:nvPr>
        </p:nvSpPr>
        <p:spPr>
          <a:xfrm>
            <a:off x="1451579" y="2015732"/>
            <a:ext cx="9603275" cy="3968379"/>
          </a:xfrm>
        </p:spPr>
        <p:txBody>
          <a:bodyPr>
            <a:normAutofit/>
          </a:bodyPr>
          <a:lstStyle/>
          <a:p>
            <a:pPr marL="0" indent="0">
              <a:buNone/>
            </a:pPr>
            <a:r>
              <a:rPr lang="en-GB" dirty="0">
                <a:solidFill>
                  <a:schemeClr val="bg1"/>
                </a:solidFill>
              </a:rPr>
              <a:t>You can go to our website.  </a:t>
            </a:r>
            <a:r>
              <a:rPr lang="en-GB" dirty="0"/>
              <a:t>If you google “</a:t>
            </a:r>
            <a:r>
              <a:rPr lang="en-GB" dirty="0" err="1"/>
              <a:t>Oaktree</a:t>
            </a:r>
            <a:r>
              <a:rPr lang="en-GB" dirty="0"/>
              <a:t> school Swindon” it will come up. </a:t>
            </a:r>
          </a:p>
          <a:p>
            <a:pPr marL="0" indent="0">
              <a:buNone/>
            </a:pPr>
            <a:r>
              <a:rPr lang="en-GB" dirty="0"/>
              <a:t>You will find  </a:t>
            </a:r>
          </a:p>
          <a:p>
            <a:pPr>
              <a:buFont typeface="Wingdings" panose="05000000000000000000" pitchFamily="2" charset="2"/>
              <a:buChar char="ü"/>
            </a:pPr>
            <a:r>
              <a:rPr lang="en-GB" dirty="0"/>
              <a:t>Our class pages</a:t>
            </a:r>
          </a:p>
          <a:p>
            <a:pPr>
              <a:buFont typeface="Wingdings" panose="05000000000000000000" pitchFamily="2" charset="2"/>
              <a:buChar char="ü"/>
            </a:pPr>
            <a:r>
              <a:rPr lang="en-GB" dirty="0"/>
              <a:t>This will give you an idea of our classrooms, outdoor areas and the sort of activities that we do in Reception. </a:t>
            </a:r>
          </a:p>
          <a:p>
            <a:pPr marL="0" indent="0">
              <a:buNone/>
            </a:pPr>
            <a:r>
              <a:rPr lang="en-GB" dirty="0">
                <a:hlinkClick r:id="rId4"/>
              </a:rPr>
              <a:t>https://www.oaktree.swindon.sch.uk/</a:t>
            </a:r>
            <a:endParaRPr lang="en-GB" dirty="0"/>
          </a:p>
          <a:p>
            <a:pPr marL="0" indent="0">
              <a:buNone/>
            </a:pPr>
            <a:r>
              <a:rPr lang="en-GB" dirty="0"/>
              <a:t>You can also just have a look around the website and see the sort of things we do in school.  </a:t>
            </a:r>
          </a:p>
          <a:p>
            <a:pPr marL="0" indent="0">
              <a:buNone/>
            </a:pPr>
            <a:endParaRPr lang="en-GB" dirty="0"/>
          </a:p>
        </p:txBody>
      </p:sp>
      <p:pic>
        <p:nvPicPr>
          <p:cNvPr id="5" name="Picture 4"/>
          <p:cNvPicPr>
            <a:picLocks noChangeAspect="1"/>
          </p:cNvPicPr>
          <p:nvPr/>
        </p:nvPicPr>
        <p:blipFill>
          <a:blip r:embed="rId5"/>
          <a:stretch>
            <a:fillRect/>
          </a:stretch>
        </p:blipFill>
        <p:spPr>
          <a:xfrm>
            <a:off x="-1404938" y="-1014413"/>
            <a:ext cx="15001875" cy="8886825"/>
          </a:xfrm>
          <a:prstGeom prst="rect">
            <a:avLst/>
          </a:prstGeom>
        </p:spPr>
      </p:pic>
    </p:spTree>
    <p:extLst>
      <p:ext uri="{BB962C8B-B14F-4D97-AF65-F5344CB8AC3E}">
        <p14:creationId xmlns:p14="http://schemas.microsoft.com/office/powerpoint/2010/main" val="65326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do to get ready?</a:t>
            </a:r>
          </a:p>
        </p:txBody>
      </p:sp>
      <p:sp>
        <p:nvSpPr>
          <p:cNvPr id="3" name="Content Placeholder 2"/>
          <p:cNvSpPr>
            <a:spLocks noGrp="1"/>
          </p:cNvSpPr>
          <p:nvPr>
            <p:ph idx="1"/>
          </p:nvPr>
        </p:nvSpPr>
        <p:spPr>
          <a:xfrm>
            <a:off x="1451579" y="2015732"/>
            <a:ext cx="9603275" cy="4234597"/>
          </a:xfrm>
        </p:spPr>
        <p:txBody>
          <a:bodyPr>
            <a:normAutofit/>
          </a:bodyPr>
          <a:lstStyle/>
          <a:p>
            <a:r>
              <a:rPr lang="en-GB" dirty="0"/>
              <a:t>Talk, talk, talk! Chatting to your child about what you are doing will make the biggest difference to how they get on in school.  </a:t>
            </a:r>
          </a:p>
          <a:p>
            <a:r>
              <a:rPr lang="en-GB" dirty="0"/>
              <a:t>Reading stories.   After talking to them, reading to them is the best way to get them ready for school.  Bedtime stories are such a lovely way to settle down for sleep.</a:t>
            </a:r>
          </a:p>
          <a:p>
            <a:r>
              <a:rPr lang="en-GB" dirty="0"/>
              <a:t>Practical tasks. Putting on their coats and shoes is a great skill for them to learn.  They feel very grown up and ready for school when they can do it (not to mention the time it saves us when going out to play!)</a:t>
            </a:r>
          </a:p>
          <a:p>
            <a:r>
              <a:rPr lang="en-GB" dirty="0"/>
              <a:t>Toileting.  Encouraging your child to go to the toilet independently is another great help.  </a:t>
            </a:r>
          </a:p>
          <a:p>
            <a:r>
              <a:rPr lang="en-GB" dirty="0"/>
              <a:t>Get into a good, healthy bedtime routine.  Minimise screen time before bed. </a:t>
            </a:r>
          </a:p>
          <a:p>
            <a:endParaRPr lang="en-GB" dirty="0"/>
          </a:p>
        </p:txBody>
      </p:sp>
    </p:spTree>
    <p:extLst>
      <p:ext uri="{BB962C8B-B14F-4D97-AF65-F5344CB8AC3E}">
        <p14:creationId xmlns:p14="http://schemas.microsoft.com/office/powerpoint/2010/main" val="2764086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September 2024</a:t>
            </a:r>
          </a:p>
        </p:txBody>
      </p:sp>
      <p:sp>
        <p:nvSpPr>
          <p:cNvPr id="3" name="Content Placeholder 2"/>
          <p:cNvSpPr>
            <a:spLocks noGrp="1"/>
          </p:cNvSpPr>
          <p:nvPr>
            <p:ph idx="1"/>
          </p:nvPr>
        </p:nvSpPr>
        <p:spPr>
          <a:xfrm>
            <a:off x="931817" y="2015732"/>
            <a:ext cx="10123037" cy="3450613"/>
          </a:xfrm>
        </p:spPr>
        <p:txBody>
          <a:bodyPr>
            <a:normAutofit/>
          </a:bodyPr>
          <a:lstStyle/>
          <a:p>
            <a:r>
              <a:rPr lang="en-GB" dirty="0"/>
              <a:t>4 days of children in small groups for the morning. 4</a:t>
            </a:r>
            <a:r>
              <a:rPr lang="en-GB" baseline="30000" dirty="0"/>
              <a:t>th</a:t>
            </a:r>
            <a:r>
              <a:rPr lang="en-GB" dirty="0"/>
              <a:t>, 5</a:t>
            </a:r>
            <a:r>
              <a:rPr lang="en-GB" baseline="30000" dirty="0"/>
              <a:t>th</a:t>
            </a:r>
            <a:r>
              <a:rPr lang="en-GB" dirty="0"/>
              <a:t> ,6</a:t>
            </a:r>
            <a:r>
              <a:rPr lang="en-GB" baseline="30000" dirty="0"/>
              <a:t>th</a:t>
            </a:r>
            <a:r>
              <a:rPr lang="en-GB" dirty="0"/>
              <a:t>, 7</a:t>
            </a:r>
            <a:r>
              <a:rPr lang="en-GB" baseline="30000" dirty="0"/>
              <a:t>th</a:t>
            </a:r>
            <a:r>
              <a:rPr lang="en-GB" dirty="0"/>
              <a:t>.  You will be given one.</a:t>
            </a:r>
          </a:p>
          <a:p>
            <a:r>
              <a:rPr lang="en-GB" dirty="0"/>
              <a:t>4 days of half a class morning/half a class afternoon. 8</a:t>
            </a:r>
            <a:r>
              <a:rPr lang="en-GB" baseline="30000" dirty="0"/>
              <a:t>th</a:t>
            </a:r>
            <a:r>
              <a:rPr lang="en-GB" dirty="0"/>
              <a:t>, 11</a:t>
            </a:r>
            <a:r>
              <a:rPr lang="en-GB" baseline="30000" dirty="0"/>
              <a:t>th</a:t>
            </a:r>
            <a:r>
              <a:rPr lang="en-GB" dirty="0"/>
              <a:t>, 12</a:t>
            </a:r>
            <a:r>
              <a:rPr lang="en-GB" baseline="30000" dirty="0"/>
              <a:t>th</a:t>
            </a:r>
            <a:r>
              <a:rPr lang="en-GB" dirty="0"/>
              <a:t>, 13</a:t>
            </a:r>
            <a:r>
              <a:rPr lang="en-GB" baseline="30000" dirty="0"/>
              <a:t>th</a:t>
            </a:r>
            <a:r>
              <a:rPr lang="en-GB" dirty="0"/>
              <a:t>.  You do all 4.</a:t>
            </a:r>
          </a:p>
          <a:p>
            <a:r>
              <a:rPr lang="en-GB" dirty="0"/>
              <a:t>4 days of whole class all morning including staying for lunch. 14</a:t>
            </a:r>
            <a:r>
              <a:rPr lang="en-GB" baseline="30000" dirty="0"/>
              <a:t>th, </a:t>
            </a:r>
            <a:r>
              <a:rPr lang="en-GB" dirty="0"/>
              <a:t>15</a:t>
            </a:r>
            <a:r>
              <a:rPr lang="en-GB" baseline="30000" dirty="0"/>
              <a:t>th</a:t>
            </a:r>
            <a:r>
              <a:rPr lang="en-GB" dirty="0"/>
              <a:t>, 18</a:t>
            </a:r>
            <a:r>
              <a:rPr lang="en-GB" baseline="30000" dirty="0"/>
              <a:t>th</a:t>
            </a:r>
            <a:r>
              <a:rPr lang="en-GB" dirty="0"/>
              <a:t>, 19</a:t>
            </a:r>
            <a:r>
              <a:rPr lang="en-GB" baseline="30000" dirty="0"/>
              <a:t>th</a:t>
            </a:r>
            <a:r>
              <a:rPr lang="en-GB" dirty="0"/>
              <a:t>  Do all 4.</a:t>
            </a:r>
          </a:p>
          <a:p>
            <a:r>
              <a:rPr lang="en-GB" dirty="0"/>
              <a:t>Wednesday 20</a:t>
            </a:r>
            <a:r>
              <a:rPr lang="en-GB" baseline="30000" dirty="0"/>
              <a:t>th</a:t>
            </a:r>
            <a:r>
              <a:rPr lang="en-GB" dirty="0"/>
              <a:t>  September – All children in full time.  </a:t>
            </a:r>
          </a:p>
          <a:p>
            <a:r>
              <a:rPr lang="en-GB" dirty="0"/>
              <a:t>If you have a child that will be in Nursery or Acorns next year, let me know which sessions they are doing (am or pm) and we will put your child am or pm for that week. </a:t>
            </a:r>
          </a:p>
        </p:txBody>
      </p:sp>
    </p:spTree>
    <p:extLst>
      <p:ext uri="{BB962C8B-B14F-4D97-AF65-F5344CB8AC3E}">
        <p14:creationId xmlns:p14="http://schemas.microsoft.com/office/powerpoint/2010/main" val="2189745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next?</a:t>
            </a:r>
          </a:p>
        </p:txBody>
      </p:sp>
      <p:sp>
        <p:nvSpPr>
          <p:cNvPr id="3" name="Content Placeholder 2"/>
          <p:cNvSpPr>
            <a:spLocks noGrp="1"/>
          </p:cNvSpPr>
          <p:nvPr>
            <p:ph idx="1"/>
          </p:nvPr>
        </p:nvSpPr>
        <p:spPr>
          <a:xfrm>
            <a:off x="1451579" y="2015732"/>
            <a:ext cx="9603275" cy="4019308"/>
          </a:xfrm>
        </p:spPr>
        <p:txBody>
          <a:bodyPr/>
          <a:lstStyle/>
          <a:p>
            <a:r>
              <a:rPr lang="en-GB" dirty="0"/>
              <a:t>E-mail the school </a:t>
            </a:r>
            <a:r>
              <a:rPr lang="en-GB" dirty="0">
                <a:hlinkClick r:id="rId3"/>
              </a:rPr>
              <a:t>admin@oaktree.swindon.sch.uk</a:t>
            </a:r>
            <a:r>
              <a:rPr lang="en-GB" dirty="0"/>
              <a:t> with your child’s name, </a:t>
            </a:r>
            <a:r>
              <a:rPr lang="en-GB" b="1" dirty="0"/>
              <a:t>your</a:t>
            </a:r>
            <a:r>
              <a:rPr lang="en-GB" dirty="0"/>
              <a:t> date of birth and your national insurance number.   This will register you for free school meals.   </a:t>
            </a:r>
          </a:p>
          <a:p>
            <a:r>
              <a:rPr lang="en-GB" dirty="0"/>
              <a:t>Sign up to classroom dojo.</a:t>
            </a:r>
          </a:p>
          <a:p>
            <a:r>
              <a:rPr lang="en-GB" dirty="0"/>
              <a:t>Taster sessions – New to Oaktree ONLY.  </a:t>
            </a:r>
          </a:p>
          <a:p>
            <a:r>
              <a:rPr lang="en-GB" dirty="0"/>
              <a:t>July 3</a:t>
            </a:r>
            <a:r>
              <a:rPr lang="en-GB" baseline="30000" dirty="0"/>
              <a:t>rd</a:t>
            </a:r>
            <a:r>
              <a:rPr lang="en-GB" dirty="0"/>
              <a:t> 3.30 – 4.15   and    July 12</a:t>
            </a:r>
            <a:r>
              <a:rPr lang="en-GB" baseline="30000" dirty="0"/>
              <a:t>th</a:t>
            </a:r>
            <a:r>
              <a:rPr lang="en-GB" dirty="0"/>
              <a:t> 9.30 – 11.00</a:t>
            </a:r>
          </a:p>
          <a:p>
            <a:r>
              <a:rPr lang="en-GB" dirty="0"/>
              <a:t>Sign up for a meeting to complete paperwork and discuss your child. 17</a:t>
            </a:r>
            <a:r>
              <a:rPr lang="en-GB" baseline="30000" dirty="0"/>
              <a:t>th</a:t>
            </a:r>
            <a:r>
              <a:rPr lang="en-GB" dirty="0"/>
              <a:t> or 18</a:t>
            </a:r>
            <a:r>
              <a:rPr lang="en-GB" baseline="30000" dirty="0"/>
              <a:t>th</a:t>
            </a:r>
            <a:r>
              <a:rPr lang="en-GB" dirty="0"/>
              <a:t> July</a:t>
            </a:r>
          </a:p>
          <a:p>
            <a:r>
              <a:rPr lang="en-GB" dirty="0"/>
              <a:t>Sort out uniform, book bag etc. </a:t>
            </a:r>
          </a:p>
          <a:p>
            <a:r>
              <a:rPr lang="en-GB" dirty="0"/>
              <a:t>And don’t forget all that talking and reading!</a:t>
            </a:r>
          </a:p>
          <a:p>
            <a:endParaRPr lang="en-GB" dirty="0"/>
          </a:p>
          <a:p>
            <a:endParaRPr lang="en-GB" dirty="0"/>
          </a:p>
          <a:p>
            <a:endParaRPr lang="en-GB" dirty="0"/>
          </a:p>
        </p:txBody>
      </p:sp>
    </p:spTree>
    <p:extLst>
      <p:ext uri="{BB962C8B-B14F-4D97-AF65-F5344CB8AC3E}">
        <p14:creationId xmlns:p14="http://schemas.microsoft.com/office/powerpoint/2010/main" val="330933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we?</a:t>
            </a:r>
          </a:p>
        </p:txBody>
      </p:sp>
      <p:sp>
        <p:nvSpPr>
          <p:cNvPr id="3" name="Content Placeholder 2"/>
          <p:cNvSpPr>
            <a:spLocks noGrp="1"/>
          </p:cNvSpPr>
          <p:nvPr>
            <p:ph idx="1"/>
          </p:nvPr>
        </p:nvSpPr>
        <p:spPr>
          <a:xfrm>
            <a:off x="1451579" y="1853754"/>
            <a:ext cx="9603275" cy="4258491"/>
          </a:xfrm>
        </p:spPr>
        <p:txBody>
          <a:bodyPr>
            <a:normAutofit fontScale="92500" lnSpcReduction="10000"/>
          </a:bodyPr>
          <a:lstStyle/>
          <a:p>
            <a:r>
              <a:rPr lang="en-GB" dirty="0"/>
              <a:t>We are a Primary School with additional Early Years rooms which means we have children from ages 2 to 11.  </a:t>
            </a:r>
          </a:p>
          <a:p>
            <a:r>
              <a:rPr lang="en-GB" dirty="0"/>
              <a:t>We are based on a huge site in Park South.  We are very lucky to have lots of beautiful areas to play and learn.  We have a wildlife area, a woodland, several outdoor playgrounds, an allotment and a story telling garden.  Reception classrooms have a lovely outdoor area that the children have access to for most of the day.  </a:t>
            </a:r>
          </a:p>
          <a:p>
            <a:r>
              <a:rPr lang="en-GB" dirty="0"/>
              <a:t>We are a friendly and nurturing school (with several awards to prove it!).  This means that we are not only focused on your child learning to read and write but also about their ability to make friends, be happy, make good choices and generally become the best version of themselves.  We have a </a:t>
            </a:r>
            <a:r>
              <a:rPr lang="en-GB" dirty="0" err="1"/>
              <a:t>nuture</a:t>
            </a:r>
            <a:r>
              <a:rPr lang="en-GB" dirty="0"/>
              <a:t> room called Rainbow Room that gives extra support in these areas.   We are also working towards a </a:t>
            </a:r>
            <a:r>
              <a:rPr lang="en-GB" dirty="0" err="1"/>
              <a:t>Hygge</a:t>
            </a:r>
            <a:r>
              <a:rPr lang="en-GB" dirty="0"/>
              <a:t> award which means we are welcoming and homely,  we learn from nature and look after each child’s well-being. </a:t>
            </a:r>
          </a:p>
        </p:txBody>
      </p:sp>
    </p:spTree>
    <p:extLst>
      <p:ext uri="{BB962C8B-B14F-4D97-AF65-F5344CB8AC3E}">
        <p14:creationId xmlns:p14="http://schemas.microsoft.com/office/powerpoint/2010/main" val="330036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6758" y="99338"/>
            <a:ext cx="3395241" cy="25464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Reception classes</a:t>
            </a:r>
          </a:p>
        </p:txBody>
      </p:sp>
      <p:sp>
        <p:nvSpPr>
          <p:cNvPr id="3" name="Content Placeholder 2"/>
          <p:cNvSpPr>
            <a:spLocks noGrp="1"/>
          </p:cNvSpPr>
          <p:nvPr>
            <p:ph idx="1"/>
          </p:nvPr>
        </p:nvSpPr>
        <p:spPr/>
        <p:txBody>
          <a:bodyPr/>
          <a:lstStyle/>
          <a:p>
            <a:r>
              <a:rPr lang="en-GB" dirty="0"/>
              <a:t>Your child will be in either Butterflies or Bumblebees.</a:t>
            </a:r>
          </a:p>
          <a:p>
            <a:r>
              <a:rPr lang="en-GB" dirty="0"/>
              <a:t>You will hear this a lot as they quickly form a strong sense of belonging.</a:t>
            </a:r>
          </a:p>
          <a:p>
            <a:r>
              <a:rPr lang="en-GB" dirty="0"/>
              <a:t>Miss While teaches Butterflies class.</a:t>
            </a:r>
          </a:p>
          <a:p>
            <a:r>
              <a:rPr lang="en-GB" dirty="0"/>
              <a:t>Ms Sargent teaches Bumblebees class. </a:t>
            </a:r>
          </a:p>
          <a:p>
            <a:r>
              <a:rPr lang="en-GB" dirty="0"/>
              <a:t>Lots of learning through play</a:t>
            </a:r>
          </a:p>
          <a:p>
            <a:r>
              <a:rPr lang="en-GB" dirty="0"/>
              <a:t>Taught sessions daily for phonics and maths and other sessions such as music and talking about the past.</a:t>
            </a:r>
          </a:p>
          <a:p>
            <a:endParaRPr lang="en-GB" dirty="0"/>
          </a:p>
          <a:p>
            <a:endParaRPr lang="en-GB" dirty="0"/>
          </a:p>
        </p:txBody>
      </p:sp>
    </p:spTree>
    <p:extLst>
      <p:ext uri="{BB962C8B-B14F-4D97-AF65-F5344CB8AC3E}">
        <p14:creationId xmlns:p14="http://schemas.microsoft.com/office/powerpoint/2010/main" val="129435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Foundation Stage?</a:t>
            </a:r>
          </a:p>
        </p:txBody>
      </p:sp>
      <p:sp>
        <p:nvSpPr>
          <p:cNvPr id="3" name="Content Placeholder 2"/>
          <p:cNvSpPr>
            <a:spLocks noGrp="1"/>
          </p:cNvSpPr>
          <p:nvPr>
            <p:ph idx="1"/>
          </p:nvPr>
        </p:nvSpPr>
        <p:spPr/>
        <p:txBody>
          <a:bodyPr/>
          <a:lstStyle/>
          <a:p>
            <a:r>
              <a:rPr lang="en-GB" dirty="0"/>
              <a:t>Foundation Stage is the part of school we also call Early Years.  It includes Acorns (Age 2), Nursery (Age 3 and 4) and Reception (Age 4 and 5) .  They leave the Foundation Stage when they go into Key Stage 1 next year. </a:t>
            </a:r>
          </a:p>
          <a:p>
            <a:r>
              <a:rPr lang="en-GB" dirty="0"/>
              <a:t>EYFS is the framework that we follow with children from birth to 5.  It sets out all the standards that we need to follow.  If your child has been to nursery or a childminder they will have been following the same guidelines as us.  </a:t>
            </a:r>
          </a:p>
          <a:p>
            <a:r>
              <a:rPr lang="en-GB" dirty="0"/>
              <a:t>Early Learning Goals are the standards that a child is expected to achieve by the time they leave us next July.  </a:t>
            </a:r>
          </a:p>
        </p:txBody>
      </p:sp>
    </p:spTree>
    <p:extLst>
      <p:ext uri="{BB962C8B-B14F-4D97-AF65-F5344CB8AC3E}">
        <p14:creationId xmlns:p14="http://schemas.microsoft.com/office/powerpoint/2010/main" val="302879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79418" y="926307"/>
            <a:ext cx="5810252" cy="43576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Areas of Learning and </a:t>
            </a:r>
            <a:br>
              <a:rPr lang="en-GB" dirty="0"/>
            </a:br>
            <a:r>
              <a:rPr lang="en-GB" dirty="0"/>
              <a:t>Early Learning goals</a:t>
            </a:r>
          </a:p>
        </p:txBody>
      </p:sp>
      <p:sp>
        <p:nvSpPr>
          <p:cNvPr id="3" name="Content Placeholder 2"/>
          <p:cNvSpPr>
            <a:spLocks noGrp="1"/>
          </p:cNvSpPr>
          <p:nvPr>
            <p:ph idx="1"/>
          </p:nvPr>
        </p:nvSpPr>
        <p:spPr>
          <a:xfrm>
            <a:off x="1451579" y="2015732"/>
            <a:ext cx="9603275" cy="3923514"/>
          </a:xfrm>
        </p:spPr>
        <p:txBody>
          <a:bodyPr>
            <a:normAutofit/>
          </a:bodyPr>
          <a:lstStyle/>
          <a:p>
            <a:r>
              <a:rPr lang="en-GB" dirty="0"/>
              <a:t>These goals are split into 7 different areas</a:t>
            </a:r>
          </a:p>
          <a:p>
            <a:r>
              <a:rPr lang="en-GB" b="1" dirty="0"/>
              <a:t>Communication and Language Development</a:t>
            </a:r>
          </a:p>
          <a:p>
            <a:r>
              <a:rPr lang="en-GB" b="1" dirty="0"/>
              <a:t>Personal, Social and Emotional Development</a:t>
            </a:r>
          </a:p>
          <a:p>
            <a:r>
              <a:rPr lang="en-GB" b="1" dirty="0"/>
              <a:t>Physical Development</a:t>
            </a:r>
          </a:p>
          <a:p>
            <a:r>
              <a:rPr lang="en-GB" dirty="0"/>
              <a:t>Literacy</a:t>
            </a:r>
          </a:p>
          <a:p>
            <a:r>
              <a:rPr lang="en-GB" dirty="0"/>
              <a:t>Maths</a:t>
            </a:r>
          </a:p>
          <a:p>
            <a:r>
              <a:rPr lang="en-GB" dirty="0"/>
              <a:t>Understanding the World</a:t>
            </a:r>
          </a:p>
          <a:p>
            <a:r>
              <a:rPr lang="en-GB" dirty="0"/>
              <a:t>Expressive Arts and Design</a:t>
            </a:r>
          </a:p>
          <a:p>
            <a:endParaRPr lang="en-GB" dirty="0"/>
          </a:p>
        </p:txBody>
      </p:sp>
    </p:spTree>
    <p:extLst>
      <p:ext uri="{BB962C8B-B14F-4D97-AF65-F5344CB8AC3E}">
        <p14:creationId xmlns:p14="http://schemas.microsoft.com/office/powerpoint/2010/main" val="122788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427AD5-665C-4638-9FFD-78B8630C5123}"/>
              </a:ext>
            </a:extLst>
          </p:cNvPr>
          <p:cNvPicPr>
            <a:picLocks noChangeAspect="1"/>
          </p:cNvPicPr>
          <p:nvPr/>
        </p:nvPicPr>
        <p:blipFill>
          <a:blip r:embed="rId3"/>
          <a:stretch>
            <a:fillRect/>
          </a:stretch>
        </p:blipFill>
        <p:spPr>
          <a:xfrm>
            <a:off x="5770836" y="4465106"/>
            <a:ext cx="1943100" cy="2400300"/>
          </a:xfrm>
          <a:prstGeom prst="rect">
            <a:avLst/>
          </a:prstGeom>
        </p:spPr>
      </p:pic>
      <p:pic>
        <p:nvPicPr>
          <p:cNvPr id="10" name="Picture 9">
            <a:extLst>
              <a:ext uri="{FF2B5EF4-FFF2-40B4-BE49-F238E27FC236}">
                <a16:creationId xmlns:a16="http://schemas.microsoft.com/office/drawing/2014/main" id="{2F1707F9-6791-4EB6-B402-9F33C626AC47}"/>
              </a:ext>
            </a:extLst>
          </p:cNvPr>
          <p:cNvPicPr>
            <a:picLocks noChangeAspect="1"/>
          </p:cNvPicPr>
          <p:nvPr/>
        </p:nvPicPr>
        <p:blipFill>
          <a:blip r:embed="rId4"/>
          <a:stretch>
            <a:fillRect/>
          </a:stretch>
        </p:blipFill>
        <p:spPr>
          <a:xfrm>
            <a:off x="9597421" y="1483930"/>
            <a:ext cx="2286000" cy="2286000"/>
          </a:xfrm>
          <a:prstGeom prst="rect">
            <a:avLst/>
          </a:prstGeom>
        </p:spPr>
      </p:pic>
      <p:sp>
        <p:nvSpPr>
          <p:cNvPr id="2" name="Title 1"/>
          <p:cNvSpPr>
            <a:spLocks noGrp="1"/>
          </p:cNvSpPr>
          <p:nvPr>
            <p:ph type="title"/>
          </p:nvPr>
        </p:nvSpPr>
        <p:spPr/>
        <p:txBody>
          <a:bodyPr/>
          <a:lstStyle/>
          <a:p>
            <a:r>
              <a:rPr lang="en-GB" dirty="0"/>
              <a:t>Active Uniform</a:t>
            </a:r>
          </a:p>
        </p:txBody>
      </p:sp>
      <p:sp>
        <p:nvSpPr>
          <p:cNvPr id="3" name="Content Placeholder 2"/>
          <p:cNvSpPr>
            <a:spLocks noGrp="1"/>
          </p:cNvSpPr>
          <p:nvPr>
            <p:ph idx="1"/>
          </p:nvPr>
        </p:nvSpPr>
        <p:spPr>
          <a:xfrm>
            <a:off x="986119" y="2015732"/>
            <a:ext cx="10068736" cy="4099318"/>
          </a:xfrm>
        </p:spPr>
        <p:txBody>
          <a:bodyPr>
            <a:normAutofit/>
          </a:bodyPr>
          <a:lstStyle/>
          <a:p>
            <a:r>
              <a:rPr lang="en-GB" dirty="0"/>
              <a:t>Red sweatshirt </a:t>
            </a:r>
            <a:r>
              <a:rPr lang="en-GB" dirty="0">
                <a:hlinkClick r:id="rId5"/>
              </a:rPr>
              <a:t>www.dressmyschool.co.uk</a:t>
            </a:r>
            <a:endParaRPr lang="en-GB" dirty="0"/>
          </a:p>
          <a:p>
            <a:r>
              <a:rPr lang="en-GB" dirty="0"/>
              <a:t>Red or white polo shirt</a:t>
            </a:r>
          </a:p>
          <a:p>
            <a:r>
              <a:rPr lang="en-GB" b="1" dirty="0"/>
              <a:t>Black jogging bottoms or leggings - PLAIN</a:t>
            </a:r>
          </a:p>
          <a:p>
            <a:r>
              <a:rPr lang="en-GB" b="1" dirty="0"/>
              <a:t>Black trainers – NO LACES </a:t>
            </a:r>
          </a:p>
          <a:p>
            <a:r>
              <a:rPr lang="en-GB" dirty="0"/>
              <a:t>Woodland learning – own wellies if possible, long sleeves/trousers in the summer.</a:t>
            </a:r>
          </a:p>
          <a:p>
            <a:r>
              <a:rPr lang="en-GB" dirty="0"/>
              <a:t>PE – same as every day</a:t>
            </a:r>
          </a:p>
          <a:p>
            <a:r>
              <a:rPr lang="en-GB" dirty="0"/>
              <a:t>Spare set of clothes to be left on their peg</a:t>
            </a:r>
          </a:p>
          <a:p>
            <a:r>
              <a:rPr lang="en-GB" dirty="0"/>
              <a:t>You DO NOT have to have the logo on anything</a:t>
            </a:r>
          </a:p>
        </p:txBody>
      </p:sp>
      <p:pic>
        <p:nvPicPr>
          <p:cNvPr id="4" name="Picture 3">
            <a:extLst>
              <a:ext uri="{FF2B5EF4-FFF2-40B4-BE49-F238E27FC236}">
                <a16:creationId xmlns:a16="http://schemas.microsoft.com/office/drawing/2014/main" id="{4B0A0036-442F-40A2-984F-C235A6721692}"/>
              </a:ext>
            </a:extLst>
          </p:cNvPr>
          <p:cNvPicPr>
            <a:picLocks noChangeAspect="1"/>
          </p:cNvPicPr>
          <p:nvPr/>
        </p:nvPicPr>
        <p:blipFill>
          <a:blip r:embed="rId6"/>
          <a:stretch>
            <a:fillRect/>
          </a:stretch>
        </p:blipFill>
        <p:spPr>
          <a:xfrm>
            <a:off x="6489809" y="936078"/>
            <a:ext cx="1924050" cy="2857500"/>
          </a:xfrm>
          <a:prstGeom prst="rect">
            <a:avLst/>
          </a:prstGeom>
        </p:spPr>
      </p:pic>
      <p:pic>
        <p:nvPicPr>
          <p:cNvPr id="5" name="Picture 4">
            <a:extLst>
              <a:ext uri="{FF2B5EF4-FFF2-40B4-BE49-F238E27FC236}">
                <a16:creationId xmlns:a16="http://schemas.microsoft.com/office/drawing/2014/main" id="{C27E0154-81AD-48F7-B72B-17B3567780A0}"/>
              </a:ext>
            </a:extLst>
          </p:cNvPr>
          <p:cNvPicPr>
            <a:picLocks noChangeAspect="1"/>
          </p:cNvPicPr>
          <p:nvPr/>
        </p:nvPicPr>
        <p:blipFill>
          <a:blip r:embed="rId7"/>
          <a:stretch>
            <a:fillRect/>
          </a:stretch>
        </p:blipFill>
        <p:spPr>
          <a:xfrm>
            <a:off x="8413859" y="294618"/>
            <a:ext cx="1981200" cy="1857375"/>
          </a:xfrm>
          <a:prstGeom prst="rect">
            <a:avLst/>
          </a:prstGeom>
        </p:spPr>
      </p:pic>
      <p:pic>
        <p:nvPicPr>
          <p:cNvPr id="12" name="Picture 11">
            <a:extLst>
              <a:ext uri="{FF2B5EF4-FFF2-40B4-BE49-F238E27FC236}">
                <a16:creationId xmlns:a16="http://schemas.microsoft.com/office/drawing/2014/main" id="{B021704C-F5EC-4F4B-B606-4D82D19F958D}"/>
              </a:ext>
            </a:extLst>
          </p:cNvPr>
          <p:cNvPicPr>
            <a:picLocks noChangeAspect="1"/>
          </p:cNvPicPr>
          <p:nvPr/>
        </p:nvPicPr>
        <p:blipFill>
          <a:blip r:embed="rId8"/>
          <a:stretch>
            <a:fillRect/>
          </a:stretch>
        </p:blipFill>
        <p:spPr>
          <a:xfrm>
            <a:off x="7775027" y="4472989"/>
            <a:ext cx="2286000" cy="2286000"/>
          </a:xfrm>
          <a:prstGeom prst="rect">
            <a:avLst/>
          </a:prstGeom>
        </p:spPr>
      </p:pic>
      <p:pic>
        <p:nvPicPr>
          <p:cNvPr id="1028" name="Picture 4" descr="Oaktree Nursery and Primary School Raglan Sweatshirt">
            <a:extLst>
              <a:ext uri="{FF2B5EF4-FFF2-40B4-BE49-F238E27FC236}">
                <a16:creationId xmlns:a16="http://schemas.microsoft.com/office/drawing/2014/main" id="{915252BF-B628-40D3-9C6B-41E0E3B94E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26060" y="4565146"/>
            <a:ext cx="2065940" cy="206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81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723339"/>
          </a:xfrm>
        </p:spPr>
        <p:txBody>
          <a:bodyPr/>
          <a:lstStyle/>
          <a:p>
            <a:r>
              <a:rPr lang="en-GB" dirty="0"/>
              <a:t>Our day</a:t>
            </a:r>
          </a:p>
        </p:txBody>
      </p:sp>
      <p:sp>
        <p:nvSpPr>
          <p:cNvPr id="3" name="Content Placeholder 2"/>
          <p:cNvSpPr>
            <a:spLocks noGrp="1"/>
          </p:cNvSpPr>
          <p:nvPr>
            <p:ph idx="1"/>
          </p:nvPr>
        </p:nvSpPr>
        <p:spPr>
          <a:xfrm>
            <a:off x="1451579" y="1876837"/>
            <a:ext cx="9603275" cy="4408216"/>
          </a:xfrm>
        </p:spPr>
        <p:txBody>
          <a:bodyPr>
            <a:normAutofit fontScale="25000" lnSpcReduction="20000"/>
          </a:bodyPr>
          <a:lstStyle/>
          <a:p>
            <a:r>
              <a:rPr lang="en-GB" sz="7200" dirty="0">
                <a:solidFill>
                  <a:srgbClr val="FF0000"/>
                </a:solidFill>
              </a:rPr>
              <a:t>8.35 </a:t>
            </a:r>
            <a:r>
              <a:rPr lang="en-GB" sz="7200" dirty="0"/>
              <a:t>Doors open – find your name, hang up your coat, put your lunchbox in the box etc.</a:t>
            </a:r>
          </a:p>
          <a:p>
            <a:r>
              <a:rPr lang="en-GB" sz="7200" dirty="0"/>
              <a:t>Register.  Choose helpers - VIP for the day.  Whole class wake up activity.</a:t>
            </a:r>
          </a:p>
          <a:p>
            <a:r>
              <a:rPr lang="en-GB" sz="7200" dirty="0"/>
              <a:t>Phonics</a:t>
            </a:r>
          </a:p>
          <a:p>
            <a:r>
              <a:rPr lang="en-GB" sz="7200" dirty="0"/>
              <a:t>Learning through play, having snack, small group work.  Milk and Fruit provided free.</a:t>
            </a:r>
          </a:p>
          <a:p>
            <a:r>
              <a:rPr lang="en-GB" sz="7200" dirty="0"/>
              <a:t>Maths</a:t>
            </a:r>
          </a:p>
          <a:p>
            <a:pPr marL="0" indent="0">
              <a:buNone/>
            </a:pPr>
            <a:r>
              <a:rPr lang="en-GB" sz="7200" dirty="0">
                <a:solidFill>
                  <a:srgbClr val="FF0000"/>
                </a:solidFill>
              </a:rPr>
              <a:t>11.30 – 12.30 </a:t>
            </a:r>
            <a:r>
              <a:rPr lang="en-GB" sz="7200" dirty="0"/>
              <a:t>Lunch</a:t>
            </a:r>
          </a:p>
          <a:p>
            <a:r>
              <a:rPr lang="en-GB" sz="6800" dirty="0"/>
              <a:t>Literacy</a:t>
            </a:r>
          </a:p>
          <a:p>
            <a:r>
              <a:rPr lang="en-GB" sz="6800" dirty="0"/>
              <a:t>Learning through play</a:t>
            </a:r>
          </a:p>
          <a:p>
            <a:r>
              <a:rPr lang="en-GB" sz="6800" dirty="0"/>
              <a:t>Whole class session such as Music, RE, PSHE</a:t>
            </a:r>
          </a:p>
          <a:p>
            <a:r>
              <a:rPr lang="en-GB" sz="6800" dirty="0"/>
              <a:t>Story</a:t>
            </a:r>
          </a:p>
          <a:p>
            <a:r>
              <a:rPr lang="en-GB" sz="6800" dirty="0">
                <a:solidFill>
                  <a:srgbClr val="FF0000"/>
                </a:solidFill>
              </a:rPr>
              <a:t>3.10</a:t>
            </a:r>
            <a:r>
              <a:rPr lang="en-GB" sz="6800" dirty="0"/>
              <a:t> </a:t>
            </a:r>
            <a:r>
              <a:rPr lang="en-GB" sz="6800" dirty="0" err="1"/>
              <a:t>Hometime</a:t>
            </a:r>
            <a:endParaRPr lang="en-GB" sz="6800" dirty="0"/>
          </a:p>
          <a:p>
            <a:endParaRPr lang="en-GB" dirty="0"/>
          </a:p>
          <a:p>
            <a:endParaRPr lang="en-GB" dirty="0"/>
          </a:p>
          <a:p>
            <a:pPr marL="0" indent="0">
              <a:buNone/>
            </a:pPr>
            <a:r>
              <a:rPr lang="en-GB" dirty="0"/>
              <a:t> </a:t>
            </a:r>
          </a:p>
          <a:p>
            <a:endParaRPr lang="en-GB" dirty="0"/>
          </a:p>
          <a:p>
            <a:endParaRPr lang="en-GB" dirty="0"/>
          </a:p>
        </p:txBody>
      </p:sp>
      <p:pic>
        <p:nvPicPr>
          <p:cNvPr id="5122"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292" y="3684969"/>
            <a:ext cx="4230708" cy="317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89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Weekly/termly extras</a:t>
            </a:r>
          </a:p>
        </p:txBody>
      </p:sp>
      <p:sp>
        <p:nvSpPr>
          <p:cNvPr id="3" name="Content Placeholder 2"/>
          <p:cNvSpPr>
            <a:spLocks noGrp="1"/>
          </p:cNvSpPr>
          <p:nvPr>
            <p:ph idx="1"/>
          </p:nvPr>
        </p:nvSpPr>
        <p:spPr>
          <a:xfrm>
            <a:off x="1451579" y="2015732"/>
            <a:ext cx="9603275" cy="4107276"/>
          </a:xfrm>
        </p:spPr>
        <p:txBody>
          <a:bodyPr>
            <a:normAutofit/>
          </a:bodyPr>
          <a:lstStyle/>
          <a:p>
            <a:r>
              <a:rPr lang="en-GB" dirty="0"/>
              <a:t>PE</a:t>
            </a:r>
          </a:p>
          <a:p>
            <a:r>
              <a:rPr lang="en-GB" dirty="0"/>
              <a:t>Woodland learning</a:t>
            </a:r>
          </a:p>
          <a:p>
            <a:r>
              <a:rPr lang="en-GB" dirty="0"/>
              <a:t>Singing assembly</a:t>
            </a:r>
          </a:p>
          <a:p>
            <a:r>
              <a:rPr lang="en-GB" dirty="0"/>
              <a:t>Stay and Play</a:t>
            </a:r>
          </a:p>
          <a:p>
            <a:r>
              <a:rPr lang="en-GB" dirty="0"/>
              <a:t>Cooking</a:t>
            </a:r>
          </a:p>
          <a:p>
            <a:r>
              <a:rPr lang="en-GB" dirty="0"/>
              <a:t>Gardening</a:t>
            </a:r>
          </a:p>
          <a:p>
            <a:r>
              <a:rPr lang="en-GB" dirty="0"/>
              <a:t>Library visits, or other local visits</a:t>
            </a:r>
          </a:p>
          <a:p>
            <a:r>
              <a:rPr lang="en-GB" dirty="0"/>
              <a:t>We ask for £3 a term per child to cover cooking and planting costs.  Snack is free. </a:t>
            </a:r>
          </a:p>
        </p:txBody>
      </p:sp>
      <p:pic>
        <p:nvPicPr>
          <p:cNvPr id="4098"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726" y="804519"/>
            <a:ext cx="4751568" cy="356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7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they need to bring to school?</a:t>
            </a:r>
          </a:p>
        </p:txBody>
      </p:sp>
      <p:sp>
        <p:nvSpPr>
          <p:cNvPr id="3" name="Content Placeholder 2"/>
          <p:cNvSpPr>
            <a:spLocks noGrp="1"/>
          </p:cNvSpPr>
          <p:nvPr>
            <p:ph idx="1"/>
          </p:nvPr>
        </p:nvSpPr>
        <p:spPr>
          <a:xfrm>
            <a:off x="1451579" y="2015732"/>
            <a:ext cx="9603275" cy="4095701"/>
          </a:xfrm>
        </p:spPr>
        <p:txBody>
          <a:bodyPr>
            <a:normAutofit/>
          </a:bodyPr>
          <a:lstStyle/>
          <a:p>
            <a:r>
              <a:rPr lang="en-GB" b="1" dirty="0"/>
              <a:t>Daily</a:t>
            </a:r>
          </a:p>
          <a:p>
            <a:r>
              <a:rPr lang="en-GB" dirty="0"/>
              <a:t>Book bag</a:t>
            </a:r>
          </a:p>
          <a:p>
            <a:r>
              <a:rPr lang="en-GB" dirty="0"/>
              <a:t>Packed lunch (if not having school dinners)</a:t>
            </a:r>
          </a:p>
          <a:p>
            <a:r>
              <a:rPr lang="en-GB" dirty="0"/>
              <a:t>Named water bottle – with WATER in it</a:t>
            </a:r>
          </a:p>
          <a:p>
            <a:r>
              <a:rPr lang="en-GB" b="1" dirty="0"/>
              <a:t>Termly</a:t>
            </a:r>
          </a:p>
          <a:p>
            <a:r>
              <a:rPr lang="en-GB" dirty="0"/>
              <a:t>Spare clothes bag</a:t>
            </a:r>
          </a:p>
          <a:p>
            <a:r>
              <a:rPr lang="en-GB" dirty="0"/>
              <a:t>Wellies</a:t>
            </a:r>
          </a:p>
          <a:p>
            <a:r>
              <a:rPr lang="en-GB" b="1" dirty="0"/>
              <a:t>NOT toys or money!</a:t>
            </a:r>
          </a:p>
          <a:p>
            <a:endParaRPr lang="en-GB" dirty="0"/>
          </a:p>
        </p:txBody>
      </p:sp>
      <p:pic>
        <p:nvPicPr>
          <p:cNvPr id="717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084449" y="2013591"/>
            <a:ext cx="5475629" cy="410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45539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1802</TotalTime>
  <Words>1408</Words>
  <Application>Microsoft Office PowerPoint</Application>
  <PresentationFormat>Widescreen</PresentationFormat>
  <Paragraphs>130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Wingdings</vt:lpstr>
      <vt:lpstr>Gallery</vt:lpstr>
      <vt:lpstr>Welcome to                   oaktree </vt:lpstr>
      <vt:lpstr>Who are we?</vt:lpstr>
      <vt:lpstr>Reception classes</vt:lpstr>
      <vt:lpstr>What is Foundation Stage?</vt:lpstr>
      <vt:lpstr>Areas of Learning and  Early Learning goals</vt:lpstr>
      <vt:lpstr>Active Uniform</vt:lpstr>
      <vt:lpstr>Our day</vt:lpstr>
      <vt:lpstr>Weekly/termly extras</vt:lpstr>
      <vt:lpstr>What do they need to bring to school?</vt:lpstr>
      <vt:lpstr>Attendance</vt:lpstr>
      <vt:lpstr>lunches</vt:lpstr>
      <vt:lpstr>Communicating with home</vt:lpstr>
      <vt:lpstr>WEbsite</vt:lpstr>
      <vt:lpstr>What can you do to get ready?</vt:lpstr>
      <vt:lpstr>September 2024</vt:lpstr>
      <vt:lpstr>What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Wbreakwell</dc:creator>
  <cp:lastModifiedBy>Wendi Sargent</cp:lastModifiedBy>
  <cp:revision>45</cp:revision>
  <dcterms:created xsi:type="dcterms:W3CDTF">2020-06-15T08:31:17Z</dcterms:created>
  <dcterms:modified xsi:type="dcterms:W3CDTF">2023-05-28T07:44:35Z</dcterms:modified>
</cp:coreProperties>
</file>