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F5D"/>
    <a:srgbClr val="D597FF"/>
    <a:srgbClr val="F678B7"/>
    <a:srgbClr val="E6695C"/>
    <a:srgbClr val="8BF9C7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9559" autoAdjust="0"/>
    <p:restoredTop sz="94660"/>
  </p:normalViewPr>
  <p:slideViewPr>
    <p:cSldViewPr snapToGrid="0">
      <p:cViewPr varScale="1">
        <p:scale>
          <a:sx n="85" d="100"/>
          <a:sy n="85" d="100"/>
        </p:scale>
        <p:origin x="116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867DE4-4000-97E4-1BB5-07557C7770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62CCF9-F426-B799-50E1-AA80082034B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138A88-6851-75DE-4020-AC08E64811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94045-1B73-4277-9699-1878C56AF26D}" type="datetimeFigureOut">
              <a:rPr lang="en-GB" smtClean="0"/>
              <a:t>09/11/2025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8AFD6A-4B9D-0C38-5D7F-9D90C695A0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AAE2AD-7FCE-2C14-9165-B4CC815DF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10F22-D3C0-46B9-82DC-604E5BF0B8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38975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DE079D-1DFC-7CE8-FA3C-F0F65E7A99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8E32DF-7D60-F8F4-0009-FFBBB6D9CC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343610-CAB8-FFDD-AB60-37E5DBD2A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94045-1B73-4277-9699-1878C56AF26D}" type="datetimeFigureOut">
              <a:rPr lang="en-GB" smtClean="0"/>
              <a:t>09/11/2025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A7BC59-1B65-5769-A30E-BD1AAECFCA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0F44C9-F6E6-DD23-EAA6-477EF9A0D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10F22-D3C0-46B9-82DC-604E5BF0B8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34514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0E347CA-8D7F-0600-BCD0-F2AC1893B0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E09CC7-0F2E-B9E7-604F-8BF9C1979D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AFBCDD-1521-4EC9-352A-403C28B1AA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94045-1B73-4277-9699-1878C56AF26D}" type="datetimeFigureOut">
              <a:rPr lang="en-GB" smtClean="0"/>
              <a:t>09/11/2025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FC2AFB-70FF-7CB3-6D3C-4206D16159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85D58B-ACCB-C5BB-841F-A4F1EC726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10F22-D3C0-46B9-82DC-604E5BF0B8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4465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824FAC-0BF1-5B54-5C47-003F359C76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CDDD33-7AB0-DC02-25F8-C0AEAFF776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4C3973-344B-258D-D119-9E79AFD060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94045-1B73-4277-9699-1878C56AF26D}" type="datetimeFigureOut">
              <a:rPr lang="en-GB" smtClean="0"/>
              <a:t>09/11/2025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F33C31-45A4-B019-B9A4-2C06364F1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E835F1-ED92-838F-866C-AC99AC9D3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10F22-D3C0-46B9-82DC-604E5BF0B8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94400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D4A6E-CDDC-8681-4F72-E2187A0A8D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801CC3-548F-4FDB-F47C-A56362BA5A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57DE0E-79B1-B253-50A1-8C3808E5B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94045-1B73-4277-9699-1878C56AF26D}" type="datetimeFigureOut">
              <a:rPr lang="en-GB" smtClean="0"/>
              <a:t>09/11/2025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11A494-AA7A-58CC-FED0-182905584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8F65E0-FE70-5D0E-93EA-9F8BCFFB1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10F22-D3C0-46B9-82DC-604E5BF0B8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825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3F11C-9AFB-1857-8280-190B4C006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A4D691-54E0-CF0A-C008-985F1C7B12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72FDCB-3196-948A-FC7E-3CC5D5220E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188557-37F6-A0AA-C734-5FBD09794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94045-1B73-4277-9699-1878C56AF26D}" type="datetimeFigureOut">
              <a:rPr lang="en-GB" smtClean="0"/>
              <a:t>09/11/2025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E67445-A4A1-C289-8195-B8F737FB71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A8BC42-C7B8-0EDF-D6D4-61E3232056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10F22-D3C0-46B9-82DC-604E5BF0B8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6369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E28019-E195-0A5B-728F-947EF3106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B22E08-6307-0F79-5605-F8E3241EFD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94C749-3A01-B084-F583-7ED30E2480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491BE6A-22EB-07D2-96BB-C8C10819A7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2B0CD9-1BEA-822C-7327-2C5D7B931C8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40A8BF-DFE6-DA79-0EE8-1DCEC3C3C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94045-1B73-4277-9699-1878C56AF26D}" type="datetimeFigureOut">
              <a:rPr lang="en-GB" smtClean="0"/>
              <a:t>09/11/2025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9FE5246-F7A5-CEE9-8B24-EC14AD9A3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E758DA8-ABF6-460D-8967-1A8A1D24BC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10F22-D3C0-46B9-82DC-604E5BF0B8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99926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26704E-06A8-E1AC-43D4-612F0EC87D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8553AB-E311-E3C1-1A33-5BFB3AF93C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94045-1B73-4277-9699-1878C56AF26D}" type="datetimeFigureOut">
              <a:rPr lang="en-GB" smtClean="0"/>
              <a:t>09/11/2025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14850F-D61E-16A6-31F2-FCFEE5899A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890B1F-AA3D-3B09-169A-45C0CF314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10F22-D3C0-46B9-82DC-604E5BF0B8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2823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C10FDBF-4B5C-493F-66CC-7D877FBC2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94045-1B73-4277-9699-1878C56AF26D}" type="datetimeFigureOut">
              <a:rPr lang="en-GB" smtClean="0"/>
              <a:t>09/11/2025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6962AD6-E8AD-4C96-534B-254C1B7EDB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95287B-805E-013D-EF28-44867AEFD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10F22-D3C0-46B9-82DC-604E5BF0B8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2247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9BB96-D45D-C754-8E50-A2AE5BAA4A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CE07EA-119D-8A35-0B20-5D2396AC7C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076546-DE45-1AAA-9689-4C89FCD54DD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335DD1-1B82-2AC8-5954-466DDE867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94045-1B73-4277-9699-1878C56AF26D}" type="datetimeFigureOut">
              <a:rPr lang="en-GB" smtClean="0"/>
              <a:t>09/11/2025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73A4B2-5E14-0E80-F8A1-A45938652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5E5378E-4447-9E0A-A000-3B985C31E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10F22-D3C0-46B9-82DC-604E5BF0B8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91146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5B6C8B-0E52-C705-C341-8FF3C58F79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5EC7365-84F6-0215-2CA7-BE6F14794D2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5216F84-0C59-9896-6E43-D8994652FE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B15676-B3A1-8B87-E192-A2DD236C18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B94045-1B73-4277-9699-1878C56AF26D}" type="datetimeFigureOut">
              <a:rPr lang="en-GB" smtClean="0"/>
              <a:t>09/11/2025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5756EBA-F0F8-0142-9AA6-8024F34D99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8C21AC-7BFB-CD77-08E8-3C0A363D4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10F22-D3C0-46B9-82DC-604E5BF0B8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6603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75F20BD-4C9F-4C9A-92CB-FF19A8338B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2D71E5-1B11-6EB2-B1AE-BCBCC30AAF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5D3436-B3B6-FF70-0808-8E767E502A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8B94045-1B73-4277-9699-1878C56AF26D}" type="datetimeFigureOut">
              <a:rPr lang="en-GB" smtClean="0"/>
              <a:t>09/11/2025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97A220-AACF-017A-8DB0-BCB83427CE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8451BB-4921-8090-A3D6-75245A9482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10F22-D3C0-46B9-82DC-604E5BF0B8F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45152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EE3A182-89F2-AB8A-EF1E-87D8C7CFEF08}"/>
              </a:ext>
            </a:extLst>
          </p:cNvPr>
          <p:cNvSpPr txBox="1"/>
          <p:nvPr/>
        </p:nvSpPr>
        <p:spPr>
          <a:xfrm>
            <a:off x="242594" y="261358"/>
            <a:ext cx="3741575" cy="2139047"/>
          </a:xfrm>
          <a:prstGeom prst="rect">
            <a:avLst/>
          </a:prstGeom>
          <a:solidFill>
            <a:srgbClr val="FF9F5D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b="1" u="sng" dirty="0">
                <a:latin typeface="Papyrus" panose="03070502060502030205" pitchFamily="66" charset="0"/>
              </a:rPr>
              <a:t>Literacy:</a:t>
            </a:r>
          </a:p>
          <a:p>
            <a:r>
              <a:rPr lang="en-GB" sz="1600" u="sng" dirty="0">
                <a:latin typeface="Papyrus" panose="03070502060502030205" pitchFamily="66" charset="0"/>
              </a:rPr>
              <a:t>Poetry:</a:t>
            </a:r>
          </a:p>
          <a:p>
            <a:r>
              <a:rPr lang="en-GB" sz="1600" dirty="0">
                <a:latin typeface="Papyrus" panose="03070502060502030205" pitchFamily="66" charset="0"/>
              </a:rPr>
              <a:t>Learning, adapting and performing a poem using an extract from ‘The Centipede Song’ by Roald Dahl.</a:t>
            </a:r>
          </a:p>
          <a:p>
            <a:endParaRPr lang="en-GB" sz="500" u="sng" dirty="0">
              <a:latin typeface="Papyrus" panose="03070502060502030205" pitchFamily="66" charset="0"/>
            </a:endParaRPr>
          </a:p>
          <a:p>
            <a:r>
              <a:rPr lang="en-GB" sz="1600" u="sng" dirty="0">
                <a:latin typeface="Papyrus" panose="03070502060502030205" pitchFamily="66" charset="0"/>
              </a:rPr>
              <a:t>Non-Chronological Reports:</a:t>
            </a:r>
          </a:p>
          <a:p>
            <a:r>
              <a:rPr lang="en-GB" sz="1600" dirty="0">
                <a:latin typeface="Papyrus" panose="03070502060502030205" pitchFamily="66" charset="0"/>
              </a:rPr>
              <a:t>Using conjunctions, adverbs, prepositions to express time and cause.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75900C9-6A0A-312B-1BD5-27653E20F6B0}"/>
              </a:ext>
            </a:extLst>
          </p:cNvPr>
          <p:cNvSpPr txBox="1"/>
          <p:nvPr/>
        </p:nvSpPr>
        <p:spPr>
          <a:xfrm>
            <a:off x="242594" y="2567225"/>
            <a:ext cx="3741575" cy="3031599"/>
          </a:xfrm>
          <a:prstGeom prst="rect">
            <a:avLst/>
          </a:prstGeom>
          <a:solidFill>
            <a:srgbClr val="D597FF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b="1" u="sng" dirty="0">
                <a:latin typeface="Papyrus" panose="03070502060502030205" pitchFamily="66" charset="0"/>
              </a:rPr>
              <a:t>Maths:</a:t>
            </a:r>
          </a:p>
          <a:p>
            <a:r>
              <a:rPr lang="en-GB" sz="1600" u="sng" dirty="0">
                <a:latin typeface="Papyrus" panose="03070502060502030205" pitchFamily="66" charset="0"/>
              </a:rPr>
              <a:t>Addition and Subtraction:</a:t>
            </a:r>
          </a:p>
          <a:p>
            <a:r>
              <a:rPr lang="en-GB" sz="1600" dirty="0">
                <a:latin typeface="Papyrus" panose="03070502060502030205" pitchFamily="66" charset="0"/>
              </a:rPr>
              <a:t>Review strategies for adding and subtracting across 100</a:t>
            </a:r>
          </a:p>
          <a:p>
            <a:endParaRPr lang="en-GB" sz="500" dirty="0">
              <a:latin typeface="Papyrus" panose="03070502060502030205" pitchFamily="66" charset="0"/>
            </a:endParaRPr>
          </a:p>
          <a:p>
            <a:r>
              <a:rPr lang="en-GB" sz="1600" u="sng" dirty="0">
                <a:latin typeface="Papyrus" panose="03070502060502030205" pitchFamily="66" charset="0"/>
              </a:rPr>
              <a:t>Place Value to 1000</a:t>
            </a:r>
            <a:r>
              <a:rPr lang="en-GB" sz="1600" dirty="0">
                <a:latin typeface="Papyrus" panose="03070502060502030205" pitchFamily="66" charset="0"/>
              </a:rPr>
              <a:t>:</a:t>
            </a:r>
          </a:p>
          <a:p>
            <a:r>
              <a:rPr lang="en-GB" sz="1600" dirty="0">
                <a:latin typeface="Papyrus" panose="03070502060502030205" pitchFamily="66" charset="0"/>
              </a:rPr>
              <a:t>Securing place value to 100 and applying to addition and subtraction.</a:t>
            </a:r>
          </a:p>
          <a:p>
            <a:endParaRPr lang="en-GB" sz="500" u="sng" dirty="0">
              <a:latin typeface="Papyrus" panose="03070502060502030205" pitchFamily="66" charset="0"/>
            </a:endParaRPr>
          </a:p>
          <a:p>
            <a:r>
              <a:rPr lang="en-GB" sz="1600" dirty="0">
                <a:latin typeface="Papyrus" panose="03070502060502030205" pitchFamily="66" charset="0"/>
              </a:rPr>
              <a:t>Bridging to 100:  counting on and back in 10s, adding subtracting </a:t>
            </a:r>
            <a:r>
              <a:rPr lang="en-GB" sz="1600" dirty="0" err="1">
                <a:latin typeface="Papyrus" panose="03070502060502030205" pitchFamily="66" charset="0"/>
              </a:rPr>
              <a:t>mulitples</a:t>
            </a:r>
            <a:r>
              <a:rPr lang="en-GB" sz="1600" dirty="0">
                <a:latin typeface="Papyrus" panose="03070502060502030205" pitchFamily="66" charset="0"/>
              </a:rPr>
              <a:t> of 10</a:t>
            </a:r>
          </a:p>
          <a:p>
            <a:endParaRPr lang="en-GB" sz="500" dirty="0">
              <a:latin typeface="Papyrus" panose="03070502060502030205" pitchFamily="66" charset="0"/>
            </a:endParaRPr>
          </a:p>
          <a:p>
            <a:r>
              <a:rPr lang="en-GB" sz="1600" u="sng" dirty="0">
                <a:latin typeface="Papyrus" panose="03070502060502030205" pitchFamily="66" charset="0"/>
              </a:rPr>
              <a:t>Measurement</a:t>
            </a:r>
            <a:endParaRPr lang="en-GB" sz="1600" dirty="0">
              <a:latin typeface="Papyrus" panose="03070502060502030205" pitchFamily="66" charset="0"/>
            </a:endParaRPr>
          </a:p>
          <a:p>
            <a:r>
              <a:rPr lang="en-GB" sz="1600" dirty="0">
                <a:latin typeface="Papyrus" panose="03070502060502030205" pitchFamily="66" charset="0"/>
              </a:rPr>
              <a:t>Measuring length and recording in tables.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2078572-89C2-396D-CFD5-B9C9620C79DA}"/>
              </a:ext>
            </a:extLst>
          </p:cNvPr>
          <p:cNvSpPr txBox="1"/>
          <p:nvPr/>
        </p:nvSpPr>
        <p:spPr>
          <a:xfrm>
            <a:off x="4225196" y="3829740"/>
            <a:ext cx="3741575" cy="1815882"/>
          </a:xfrm>
          <a:prstGeom prst="rect">
            <a:avLst/>
          </a:prstGeom>
          <a:solidFill>
            <a:srgbClr val="8BF9C7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b="1" u="sng" dirty="0">
                <a:latin typeface="Papyrus" panose="03070502060502030205" pitchFamily="66" charset="0"/>
              </a:rPr>
              <a:t>Computing:</a:t>
            </a:r>
          </a:p>
          <a:p>
            <a:r>
              <a:rPr lang="en-GB" sz="1600" u="sng" dirty="0">
                <a:latin typeface="Papyrus" panose="03070502060502030205" pitchFamily="66" charset="0"/>
              </a:rPr>
              <a:t>Digital Devices:</a:t>
            </a:r>
            <a:r>
              <a:rPr lang="en-GB" sz="1600" dirty="0">
                <a:latin typeface="Papyrus" panose="03070502060502030205" pitchFamily="66" charset="0"/>
              </a:rPr>
              <a:t> What are digital devices?, What parts make up a digital device?, How do digital devices help us?</a:t>
            </a:r>
          </a:p>
          <a:p>
            <a:r>
              <a:rPr lang="en-GB" sz="1600" u="sng" dirty="0">
                <a:latin typeface="Papyrus" panose="03070502060502030205" pitchFamily="66" charset="0"/>
              </a:rPr>
              <a:t>How am I connected?:</a:t>
            </a:r>
            <a:r>
              <a:rPr lang="en-GB" sz="1600" dirty="0">
                <a:latin typeface="Papyrus" panose="03070502060502030205" pitchFamily="66" charset="0"/>
              </a:rPr>
              <a:t> How are computers connected?  What does our school network look like?</a:t>
            </a:r>
            <a:endParaRPr lang="en-GB" sz="1600" u="sng" dirty="0">
              <a:latin typeface="Papyrus" panose="03070502060502030205" pitchFamily="66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A4AACBB-66D7-DC32-1422-68726E4FC014}"/>
              </a:ext>
            </a:extLst>
          </p:cNvPr>
          <p:cNvSpPr txBox="1"/>
          <p:nvPr/>
        </p:nvSpPr>
        <p:spPr>
          <a:xfrm>
            <a:off x="4225197" y="1510270"/>
            <a:ext cx="3741575" cy="219944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GB" sz="1800" b="1" u="sng" dirty="0">
                <a:effectLst/>
                <a:latin typeface="Papyrus" panose="03070502060502030205" pitchFamily="66" charset="0"/>
                <a:ea typeface="Calibri" panose="020F0502020204030204" pitchFamily="34" charset="0"/>
                <a:cs typeface="Calibri" panose="020F0502020204030204" pitchFamily="34" charset="0"/>
              </a:rPr>
              <a:t>Where do we live?</a:t>
            </a:r>
            <a:endParaRPr lang="en-GB" sz="1800" b="1" u="sng" dirty="0">
              <a:effectLst/>
              <a:latin typeface="Papyrus" panose="03070502060502030205" pitchFamily="66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endParaRPr lang="en-GB" sz="300" b="1" u="sng" dirty="0">
              <a:latin typeface="Papyrus" panose="03070502060502030205" pitchFamily="66" charset="0"/>
            </a:endParaRPr>
          </a:p>
          <a:p>
            <a:pPr algn="ctr"/>
            <a:r>
              <a:rPr lang="en-GB" dirty="0">
                <a:latin typeface="Papyrus" panose="03070502060502030205" pitchFamily="66" charset="0"/>
              </a:rPr>
              <a:t>We are geographers</a:t>
            </a:r>
          </a:p>
          <a:p>
            <a:endParaRPr lang="en-GB" dirty="0">
              <a:latin typeface="Papyrus" panose="03070502060502030205" pitchFamily="66" charset="0"/>
            </a:endParaRPr>
          </a:p>
          <a:p>
            <a:endParaRPr lang="en-GB" dirty="0">
              <a:latin typeface="Papyrus" panose="03070502060502030205" pitchFamily="66" charset="0"/>
            </a:endParaRPr>
          </a:p>
          <a:p>
            <a:endParaRPr lang="en-GB" dirty="0">
              <a:latin typeface="Papyrus" panose="03070502060502030205" pitchFamily="66" charset="0"/>
            </a:endParaRPr>
          </a:p>
          <a:p>
            <a:endParaRPr lang="en-GB" dirty="0">
              <a:latin typeface="Papyrus" panose="03070502060502030205" pitchFamily="66" charset="0"/>
            </a:endParaRPr>
          </a:p>
          <a:p>
            <a:endParaRPr lang="en-GB" dirty="0">
              <a:latin typeface="Papyrus" panose="03070502060502030205" pitchFamily="66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2F94277-6E9C-3E2B-67CC-5171D53BDA24}"/>
              </a:ext>
            </a:extLst>
          </p:cNvPr>
          <p:cNvSpPr txBox="1"/>
          <p:nvPr/>
        </p:nvSpPr>
        <p:spPr>
          <a:xfrm>
            <a:off x="4225203" y="261358"/>
            <a:ext cx="3741575" cy="1146211"/>
          </a:xfrm>
          <a:prstGeom prst="rect">
            <a:avLst/>
          </a:prstGeom>
          <a:solidFill>
            <a:srgbClr val="E6695C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600" b="1" u="sng" dirty="0">
                <a:effectLst/>
                <a:latin typeface="Papyrus" panose="03070502060502030205" pitchFamily="66" charset="0"/>
                <a:ea typeface="Calibri" panose="020F0502020204030204" pitchFamily="34" charset="0"/>
              </a:rPr>
              <a:t>Enquiry:</a:t>
            </a:r>
            <a:r>
              <a:rPr lang="en-GB" sz="1600" b="1" dirty="0">
                <a:effectLst/>
                <a:latin typeface="Papyrus" panose="03070502060502030205" pitchFamily="66" charset="0"/>
                <a:ea typeface="Calibri" panose="020F0502020204030204" pitchFamily="34" charset="0"/>
              </a:rPr>
              <a:t>                                                </a:t>
            </a:r>
            <a:r>
              <a:rPr lang="en-GB" sz="1600" u="sng" dirty="0">
                <a:effectLst/>
                <a:latin typeface="Papyrus" panose="03070502060502030205" pitchFamily="66" charset="0"/>
                <a:ea typeface="Calibri" panose="020F0502020204030204" pitchFamily="34" charset="0"/>
              </a:rPr>
              <a:t>Fieldwork</a:t>
            </a:r>
            <a:r>
              <a:rPr lang="en-GB" sz="1600" dirty="0">
                <a:effectLst/>
                <a:latin typeface="Papyrus" panose="03070502060502030205" pitchFamily="66" charset="0"/>
                <a:ea typeface="Calibri" panose="020F0502020204030204" pitchFamily="34" charset="0"/>
              </a:rPr>
              <a:t>:</a:t>
            </a:r>
            <a:r>
              <a:rPr lang="en-GB" sz="1600" dirty="0">
                <a:latin typeface="Papyrus" panose="03070502060502030205" pitchFamily="66" charset="0"/>
                <a:ea typeface="Calibri" panose="020F0502020204030204" pitchFamily="34" charset="0"/>
              </a:rPr>
              <a:t> Map skills and 4-figure grid references, fieldwork in the local area identifying human geographical examples. </a:t>
            </a:r>
            <a:endParaRPr lang="en-GB" sz="1400" dirty="0">
              <a:latin typeface="Papyrus" panose="03070502060502030205" pitchFamily="66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8C15605-FDE2-686E-ED7A-AA1BAD796153}"/>
              </a:ext>
            </a:extLst>
          </p:cNvPr>
          <p:cNvSpPr txBox="1"/>
          <p:nvPr/>
        </p:nvSpPr>
        <p:spPr>
          <a:xfrm>
            <a:off x="4225196" y="5765644"/>
            <a:ext cx="3741575" cy="1077218"/>
          </a:xfrm>
          <a:prstGeom prst="rect">
            <a:avLst/>
          </a:prstGeom>
          <a:solidFill>
            <a:srgbClr val="F678B7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b="1" u="sng" dirty="0">
                <a:latin typeface="Papyrus" panose="03070502060502030205" pitchFamily="66" charset="0"/>
              </a:rPr>
              <a:t>Science:</a:t>
            </a:r>
          </a:p>
          <a:p>
            <a:r>
              <a:rPr lang="en-GB" sz="1600" u="sng" dirty="0">
                <a:latin typeface="Papyrus" panose="03070502060502030205" pitchFamily="66" charset="0"/>
              </a:rPr>
              <a:t>Living Things and their Habitats:</a:t>
            </a:r>
          </a:p>
          <a:p>
            <a:r>
              <a:rPr lang="en-GB" sz="1600" dirty="0">
                <a:latin typeface="Papyrus" panose="03070502060502030205" pitchFamily="66" charset="0"/>
              </a:rPr>
              <a:t>Grouping and Classifying Animals, Habitats in the local area.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FA291C0-3C38-B90E-0637-1D9BC60C1710}"/>
              </a:ext>
            </a:extLst>
          </p:cNvPr>
          <p:cNvSpPr txBox="1"/>
          <p:nvPr/>
        </p:nvSpPr>
        <p:spPr>
          <a:xfrm>
            <a:off x="8207817" y="261359"/>
            <a:ext cx="3741575" cy="830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b="1" u="sng" dirty="0">
                <a:latin typeface="Papyrus" panose="03070502060502030205" pitchFamily="66" charset="0"/>
              </a:rPr>
              <a:t>Creativity:</a:t>
            </a:r>
          </a:p>
          <a:p>
            <a:r>
              <a:rPr lang="en-GB" sz="1600" u="sng" dirty="0">
                <a:latin typeface="Papyrus" panose="03070502060502030205" pitchFamily="66" charset="0"/>
              </a:rPr>
              <a:t>Art and Design: Painting:</a:t>
            </a:r>
          </a:p>
          <a:p>
            <a:r>
              <a:rPr lang="en-GB" sz="1600" dirty="0">
                <a:latin typeface="Papyrus" panose="03070502060502030205" pitchFamily="66" charset="0"/>
              </a:rPr>
              <a:t>Colour Wheel, Colour Mix, Textures.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7C92D79-B2C8-FBB1-A11D-116933F4A0A1}"/>
              </a:ext>
            </a:extLst>
          </p:cNvPr>
          <p:cNvSpPr txBox="1"/>
          <p:nvPr/>
        </p:nvSpPr>
        <p:spPr>
          <a:xfrm>
            <a:off x="8207798" y="1300318"/>
            <a:ext cx="3741575" cy="107721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b="1" u="sng" dirty="0">
                <a:latin typeface="Papyrus" panose="03070502060502030205" pitchFamily="66" charset="0"/>
              </a:rPr>
              <a:t>Spanish:</a:t>
            </a:r>
          </a:p>
          <a:p>
            <a:r>
              <a:rPr lang="en-GB" sz="1600" u="sng" dirty="0">
                <a:latin typeface="Papyrus" panose="03070502060502030205" pitchFamily="66" charset="0"/>
              </a:rPr>
              <a:t>A New Start: </a:t>
            </a:r>
            <a:r>
              <a:rPr lang="en-GB" sz="1600" dirty="0">
                <a:latin typeface="Papyrus" panose="03070502060502030205" pitchFamily="66" charset="0"/>
              </a:rPr>
              <a:t>Greetings (How are you?  What is your name?), Numbers and Colours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DD3F3C3-BD59-2D3D-A16A-D4F5B68A2DAF}"/>
              </a:ext>
            </a:extLst>
          </p:cNvPr>
          <p:cNvSpPr txBox="1"/>
          <p:nvPr/>
        </p:nvSpPr>
        <p:spPr>
          <a:xfrm>
            <a:off x="8207798" y="2581135"/>
            <a:ext cx="3741575" cy="107721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b="1" u="sng" dirty="0">
                <a:latin typeface="Papyrus" panose="03070502060502030205" pitchFamily="66" charset="0"/>
              </a:rPr>
              <a:t>Religion and Worldwide Views:</a:t>
            </a:r>
          </a:p>
          <a:p>
            <a:r>
              <a:rPr lang="en-GB" sz="1600" u="sng" dirty="0">
                <a:latin typeface="Papyrus" panose="03070502060502030205" pitchFamily="66" charset="0"/>
              </a:rPr>
              <a:t>Respectful Religion and Worldviews</a:t>
            </a:r>
          </a:p>
          <a:p>
            <a:r>
              <a:rPr lang="en-GB" sz="1600" u="sng" dirty="0">
                <a:latin typeface="Papyrus" panose="03070502060502030205" pitchFamily="66" charset="0"/>
              </a:rPr>
              <a:t>What makes us Human? </a:t>
            </a:r>
            <a:r>
              <a:rPr lang="en-GB" sz="1600" dirty="0">
                <a:latin typeface="Papyrus" panose="03070502060502030205" pitchFamily="66" charset="0"/>
              </a:rPr>
              <a:t>What is special about being a human? 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E3994BF-7345-A3D6-A13E-C8A5F1A5C86A}"/>
              </a:ext>
            </a:extLst>
          </p:cNvPr>
          <p:cNvSpPr txBox="1"/>
          <p:nvPr/>
        </p:nvSpPr>
        <p:spPr>
          <a:xfrm>
            <a:off x="8207798" y="3861952"/>
            <a:ext cx="3741575" cy="107721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b="1" u="sng" dirty="0">
                <a:latin typeface="Papyrus" panose="03070502060502030205" pitchFamily="66" charset="0"/>
              </a:rPr>
              <a:t>PSHE:</a:t>
            </a:r>
          </a:p>
          <a:p>
            <a:r>
              <a:rPr lang="en-GB" sz="1600" u="sng" dirty="0">
                <a:latin typeface="Papyrus" panose="03070502060502030205" pitchFamily="66" charset="0"/>
              </a:rPr>
              <a:t>Being Me in My World:</a:t>
            </a:r>
            <a:r>
              <a:rPr lang="en-GB" sz="1600" dirty="0">
                <a:latin typeface="Papyrus" panose="03070502060502030205" pitchFamily="66" charset="0"/>
              </a:rPr>
              <a:t> My Year Ahead, Responsibilities, Rewards and Consequences, Our Learning Charter.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16B3A6C-077A-C40C-FA45-445B994F9083}"/>
              </a:ext>
            </a:extLst>
          </p:cNvPr>
          <p:cNvSpPr txBox="1"/>
          <p:nvPr/>
        </p:nvSpPr>
        <p:spPr>
          <a:xfrm>
            <a:off x="8207798" y="5101616"/>
            <a:ext cx="3741575" cy="149502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b="1" u="sng" dirty="0">
                <a:latin typeface="Papyrus" panose="03070502060502030205" pitchFamily="66" charset="0"/>
              </a:rPr>
              <a:t>PE: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600" u="sng" dirty="0">
                <a:latin typeface="Papyrus" panose="03070502060502030205" pitchFamily="66" charset="0"/>
              </a:rPr>
              <a:t>Indoor</a:t>
            </a:r>
            <a:r>
              <a:rPr lang="en-GB" sz="1600" dirty="0">
                <a:latin typeface="Papyrus" panose="03070502060502030205" pitchFamily="66" charset="0"/>
              </a:rPr>
              <a:t>: </a:t>
            </a:r>
            <a:r>
              <a:rPr lang="en-GB" sz="1600" dirty="0" err="1">
                <a:latin typeface="Papyrus" panose="03070502060502030205" pitchFamily="66" charset="0"/>
              </a:rPr>
              <a:t>RealPE</a:t>
            </a:r>
            <a:r>
              <a:rPr lang="en-GB" sz="1600" dirty="0">
                <a:latin typeface="Papyrus" panose="03070502060502030205" pitchFamily="66" charset="0"/>
              </a:rPr>
              <a:t>: </a:t>
            </a:r>
            <a:r>
              <a:rPr lang="en-GB" sz="1600" dirty="0">
                <a:solidFill>
                  <a:srgbClr val="000000"/>
                </a:solidFill>
                <a:effectLst/>
                <a:latin typeface="Papyrus" panose="03070502060502030205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Coordination: Footwork; Static balance: one leg.</a:t>
            </a:r>
            <a:endParaRPr lang="en-GB" sz="1600" dirty="0">
              <a:latin typeface="Papyrus" panose="03070502060502030205" pitchFamily="66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600" u="sng" dirty="0">
                <a:latin typeface="Papyrus" panose="03070502060502030205" pitchFamily="66" charset="0"/>
              </a:rPr>
              <a:t>Outdoor</a:t>
            </a:r>
            <a:r>
              <a:rPr lang="en-GB" sz="1600" dirty="0">
                <a:latin typeface="Papyrus" panose="03070502060502030205" pitchFamily="66" charset="0"/>
              </a:rPr>
              <a:t>: Fitness: Develop speed, strength, agility and stamina.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DEFECCE-9B64-B8F4-BF9F-586E585EB918}"/>
              </a:ext>
            </a:extLst>
          </p:cNvPr>
          <p:cNvSpPr txBox="1"/>
          <p:nvPr/>
        </p:nvSpPr>
        <p:spPr>
          <a:xfrm>
            <a:off x="242594" y="5772126"/>
            <a:ext cx="3741575" cy="830997"/>
          </a:xfrm>
          <a:prstGeom prst="rect">
            <a:avLst/>
          </a:prstGeom>
          <a:solidFill>
            <a:srgbClr val="FFFF99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GB" sz="1600" b="1" u="sng" dirty="0">
                <a:latin typeface="Papyrus" panose="03070502060502030205" pitchFamily="66" charset="0"/>
              </a:rPr>
              <a:t>Music</a:t>
            </a:r>
          </a:p>
          <a:p>
            <a:r>
              <a:rPr lang="en-GB" sz="1600" u="sng" dirty="0">
                <a:solidFill>
                  <a:srgbClr val="434343"/>
                </a:solidFill>
                <a:latin typeface="Papyrus" panose="03070502060502030205" pitchFamily="66" charset="0"/>
              </a:rPr>
              <a:t>P</a:t>
            </a:r>
            <a:r>
              <a:rPr lang="en-GB" sz="1600" b="0" i="0" u="sng" dirty="0">
                <a:solidFill>
                  <a:srgbClr val="434343"/>
                </a:solidFill>
                <a:effectLst/>
                <a:latin typeface="Papyrus" panose="03070502060502030205" pitchFamily="66" charset="0"/>
              </a:rPr>
              <a:t>erformance – I’ve been to Harlem</a:t>
            </a:r>
          </a:p>
          <a:p>
            <a:r>
              <a:rPr lang="en-GB" sz="1600" u="sng" dirty="0">
                <a:solidFill>
                  <a:srgbClr val="434343"/>
                </a:solidFill>
                <a:latin typeface="Papyrus" panose="03070502060502030205" pitchFamily="66" charset="0"/>
              </a:rPr>
              <a:t>Sound Symmetry – melody and rhythms</a:t>
            </a:r>
            <a:endParaRPr lang="en-GB" sz="1600" b="0" i="0" u="sng" dirty="0">
              <a:solidFill>
                <a:srgbClr val="434343"/>
              </a:solidFill>
              <a:effectLst/>
              <a:latin typeface="Papyrus" panose="03070502060502030205" pitchFamily="66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703122E-7451-2811-4E42-EE5B52720B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0543" y="2304103"/>
            <a:ext cx="1610890" cy="1336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845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</TotalTime>
  <Words>307</Words>
  <Application>Microsoft Office PowerPoint</Application>
  <PresentationFormat>Widescreen</PresentationFormat>
  <Paragraphs>46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Papyrus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Sarah Cooper</dc:creator>
  <cp:lastModifiedBy>Ali Thomas</cp:lastModifiedBy>
  <cp:revision>9</cp:revision>
  <dcterms:created xsi:type="dcterms:W3CDTF">2025-01-09T14:40:26Z</dcterms:created>
  <dcterms:modified xsi:type="dcterms:W3CDTF">2025-11-09T12:20:32Z</dcterms:modified>
</cp:coreProperties>
</file>