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F5D"/>
    <a:srgbClr val="D597FF"/>
    <a:srgbClr val="F678B7"/>
    <a:srgbClr val="E6695C"/>
    <a:srgbClr val="8BF9C7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1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67DE4-4000-97E4-1BB5-07557C777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2CCF9-F426-B799-50E1-AA80082034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38A88-6851-75DE-4020-AC08E6481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AFD6A-4B9D-0C38-5D7F-9D90C695A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AE2AD-7FCE-2C14-9165-B4CC815D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E079D-1DFC-7CE8-FA3C-F0F65E7A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8E32DF-7D60-F8F4-0009-FFBBB6D9C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43610-CAB8-FFDD-AB60-37E5DBD2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7BC59-1B65-5769-A30E-BD1AAECF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F44C9-F6E6-DD23-EAA6-477EF9A0D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45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E347CA-8D7F-0600-BCD0-F2AC1893B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09CC7-0F2E-B9E7-604F-8BF9C1979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FBCDD-1521-4EC9-352A-403C28B1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C2AFB-70FF-7CB3-6D3C-4206D161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5D58B-ACCB-C5BB-841F-A4F1EC726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4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24FAC-0BF1-5B54-5C47-003F359C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DDD33-7AB0-DC02-25F8-C0AEAFF77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C3973-344B-258D-D119-9E79AFD0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33C31-45A4-B019-B9A4-2C06364F1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835F1-ED92-838F-866C-AC99AC9D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44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4A6E-CDDC-8681-4F72-E2187A0A8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01CC3-548F-4FDB-F47C-A56362BA5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7DE0E-79B1-B253-50A1-8C3808E5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A494-AA7A-58CC-FED0-18290558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F65E0-FE70-5D0E-93EA-9F8BCFFB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4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F11C-9AFB-1857-8280-190B4C00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4D691-54E0-CF0A-C008-985F1C7B12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2FDCB-3196-948A-FC7E-3CC5D5220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88557-37F6-A0AA-C734-5FBD09794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E67445-A4A1-C289-8195-B8F737FB7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8BC42-C7B8-0EDF-D6D4-61E323205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369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28019-E195-0A5B-728F-947EF310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B22E08-6307-0F79-5605-F8E3241EF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94C749-3A01-B084-F583-7ED30E248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91BE6A-22EB-07D2-96BB-C8C10819A7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2B0CD9-1BEA-822C-7327-2C5D7B931C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40A8BF-DFE6-DA79-0EE8-1DCEC3C3C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FE5246-F7A5-CEE9-8B24-EC14AD9A3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58DA8-ABF6-460D-8967-1A8A1D24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6704E-06A8-E1AC-43D4-612F0EC87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8553AB-E311-E3C1-1A33-5BFB3AF9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14850F-D61E-16A6-31F2-FCFEE589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90B1F-AA3D-3B09-169A-45C0CF314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82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10FDBF-4B5C-493F-66CC-7D877FBC2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62AD6-E8AD-4C96-534B-254C1B7E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95287B-805E-013D-EF28-44867AEF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24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9BB96-D45D-C754-8E50-A2AE5BAA4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E07EA-119D-8A35-0B20-5D2396AC7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76546-DE45-1AAA-9689-4C89FCD54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35DD1-1B82-2AC8-5954-466DDE86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73A4B2-5E14-0E80-F8A1-A4593865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E5378E-4447-9E0A-A000-3B985C31E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1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6C8B-0E52-C705-C341-8FF3C58F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EC7365-84F6-0215-2CA7-BE6F14794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16F84-0C59-9896-6E43-D8994652F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5676-B3A1-8B87-E192-A2DD236C1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756EBA-F0F8-0142-9AA6-8024F34D9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C21AC-7BFB-CD77-08E8-3C0A363D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0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5F20BD-4C9F-4C9A-92CB-FF19A8338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D71E5-1B11-6EB2-B1AE-BCBCC30AA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D3436-B3B6-FF70-0808-8E767E502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B94045-1B73-4277-9699-1878C56AF26D}" type="datetimeFigureOut">
              <a:rPr lang="en-GB" smtClean="0"/>
              <a:t>09/11/2025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7A220-AACF-017A-8DB0-BCB83427C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451BB-4921-8090-A3D6-75245A9482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910F22-D3C0-46B9-82DC-604E5BF0B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515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E3A182-89F2-AB8A-EF1E-87D8C7CFEF08}"/>
              </a:ext>
            </a:extLst>
          </p:cNvPr>
          <p:cNvSpPr txBox="1"/>
          <p:nvPr/>
        </p:nvSpPr>
        <p:spPr>
          <a:xfrm>
            <a:off x="242594" y="261358"/>
            <a:ext cx="3741575" cy="2139047"/>
          </a:xfrm>
          <a:prstGeom prst="rect">
            <a:avLst/>
          </a:prstGeom>
          <a:solidFill>
            <a:srgbClr val="FF9F5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Literacy:</a:t>
            </a:r>
          </a:p>
          <a:p>
            <a:endParaRPr lang="en-GB" sz="500" u="sng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Setting Descriptions: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Conjunctions, expanded noun phrases, adverbs. 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Explanation Texts: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Organisational features;</a:t>
            </a:r>
          </a:p>
          <a:p>
            <a:r>
              <a:rPr lang="en-GB" sz="1600" dirty="0">
                <a:latin typeface="Papyrus" panose="03070502060502030205" pitchFamily="66" charset="0"/>
              </a:rPr>
              <a:t>Language features;</a:t>
            </a:r>
          </a:p>
          <a:p>
            <a:r>
              <a:rPr lang="en-GB" sz="1600" dirty="0">
                <a:latin typeface="Papyrus" panose="03070502060502030205" pitchFamily="66" charset="0"/>
              </a:rPr>
              <a:t>Research and compilation of the text.</a:t>
            </a:r>
            <a:endParaRPr lang="en-GB" sz="1600" u="sng" dirty="0">
              <a:latin typeface="Papyrus" panose="03070502060502030205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5900C9-6A0A-312B-1BD5-27653E20F6B0}"/>
              </a:ext>
            </a:extLst>
          </p:cNvPr>
          <p:cNvSpPr txBox="1"/>
          <p:nvPr/>
        </p:nvSpPr>
        <p:spPr>
          <a:xfrm>
            <a:off x="242593" y="2436420"/>
            <a:ext cx="3741575" cy="3539430"/>
          </a:xfrm>
          <a:prstGeom prst="rect">
            <a:avLst/>
          </a:prstGeom>
          <a:solidFill>
            <a:srgbClr val="D597FF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Maths: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Place Value: 3-digit numbers</a:t>
            </a:r>
          </a:p>
          <a:p>
            <a:r>
              <a:rPr lang="en-GB" sz="1600" dirty="0">
                <a:latin typeface="Papyrus" panose="03070502060502030205" pitchFamily="66" charset="0"/>
              </a:rPr>
              <a:t>Representing 3-digit numbers, comparing and positioning on number lines</a:t>
            </a:r>
            <a:endParaRPr lang="en-GB" sz="500" dirty="0">
              <a:latin typeface="Papyrus" panose="03070502060502030205" pitchFamily="66" charset="0"/>
            </a:endParaRPr>
          </a:p>
          <a:p>
            <a:r>
              <a:rPr lang="en-GB" sz="1600" u="sng" dirty="0">
                <a:latin typeface="Papyrus" panose="03070502060502030205" pitchFamily="66" charset="0"/>
              </a:rPr>
              <a:t>Measurement: Mass and Volume</a:t>
            </a:r>
            <a:endParaRPr lang="en-GB" sz="1600" dirty="0">
              <a:latin typeface="Papyrus" panose="03070502060502030205" pitchFamily="66" charset="0"/>
            </a:endParaRPr>
          </a:p>
          <a:p>
            <a:r>
              <a:rPr lang="en-GB" sz="1600" dirty="0">
                <a:latin typeface="Papyrus" panose="03070502060502030205" pitchFamily="66" charset="0"/>
              </a:rPr>
              <a:t>Estimate and measure mass using grams and kilograms, understanding volume and capacity,  estimate and measure using litres and millilitres, solve problems using mass and volume.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Geometry</a:t>
            </a:r>
            <a:r>
              <a:rPr lang="en-GB" sz="1600" dirty="0">
                <a:latin typeface="Papyrus" panose="03070502060502030205" pitchFamily="66" charset="0"/>
              </a:rPr>
              <a:t>: Right Angles</a:t>
            </a:r>
          </a:p>
          <a:p>
            <a:r>
              <a:rPr lang="en-GB" sz="1600" dirty="0">
                <a:latin typeface="Papyrus" panose="03070502060502030205" pitchFamily="66" charset="0"/>
              </a:rPr>
              <a:t>Identify and describe right angles, identify properties of triangle, quadrilaterals and polygons.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78572-89C2-396D-CFD5-B9C9620C79DA}"/>
              </a:ext>
            </a:extLst>
          </p:cNvPr>
          <p:cNvSpPr txBox="1"/>
          <p:nvPr/>
        </p:nvSpPr>
        <p:spPr>
          <a:xfrm>
            <a:off x="4225194" y="4001332"/>
            <a:ext cx="3741575" cy="1323439"/>
          </a:xfrm>
          <a:prstGeom prst="rect">
            <a:avLst/>
          </a:prstGeom>
          <a:solidFill>
            <a:srgbClr val="8BF9C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Computing: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Programming:</a:t>
            </a:r>
            <a:r>
              <a:rPr lang="en-GB" sz="1600" dirty="0">
                <a:latin typeface="Papyrus" panose="03070502060502030205" pitchFamily="66" charset="0"/>
              </a:rPr>
              <a:t> Sequencing Sounds.</a:t>
            </a:r>
          </a:p>
          <a:p>
            <a:r>
              <a:rPr lang="en-GB" sz="1600" dirty="0">
                <a:latin typeface="Papyrus" panose="03070502060502030205" pitchFamily="66" charset="0"/>
              </a:rPr>
              <a:t>Scratch programming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Key Computing Skills:</a:t>
            </a:r>
            <a:r>
              <a:rPr lang="en-GB" sz="1600" dirty="0">
                <a:latin typeface="Papyrus" panose="03070502060502030205" pitchFamily="66" charset="0"/>
              </a:rPr>
              <a:t> Logging in, saving and typing. </a:t>
            </a:r>
            <a:endParaRPr lang="en-GB" sz="1600" u="sng" dirty="0">
              <a:latin typeface="Papyrus" panose="03070502060502030205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4AACBB-66D7-DC32-1422-68726E4FC014}"/>
              </a:ext>
            </a:extLst>
          </p:cNvPr>
          <p:cNvSpPr txBox="1"/>
          <p:nvPr/>
        </p:nvSpPr>
        <p:spPr>
          <a:xfrm>
            <a:off x="4225194" y="1599217"/>
            <a:ext cx="3741575" cy="219944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Where d</a:t>
            </a:r>
            <a:r>
              <a:rPr lang="en-GB" b="1" u="sng" dirty="0">
                <a:latin typeface="Papyrus" panose="03070502060502030205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oes our water come from</a:t>
            </a:r>
            <a:r>
              <a:rPr lang="en-GB" sz="18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GB" sz="1800" b="1" u="sng" dirty="0">
              <a:effectLst/>
              <a:latin typeface="Papyrus" panose="03070502060502030205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300" b="1" u="sng" dirty="0">
              <a:latin typeface="Papyrus" panose="03070502060502030205" pitchFamily="66" charset="0"/>
            </a:endParaRPr>
          </a:p>
          <a:p>
            <a:pPr algn="ctr"/>
            <a:r>
              <a:rPr lang="en-GB" dirty="0">
                <a:latin typeface="Papyrus" panose="03070502060502030205" pitchFamily="66" charset="0"/>
              </a:rPr>
              <a:t>We are geographers</a:t>
            </a: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  <a:p>
            <a:endParaRPr lang="en-GB" dirty="0">
              <a:latin typeface="Papyrus" panose="03070502060502030205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94277-6E9C-3E2B-67CC-5171D53BDA24}"/>
              </a:ext>
            </a:extLst>
          </p:cNvPr>
          <p:cNvSpPr txBox="1"/>
          <p:nvPr/>
        </p:nvSpPr>
        <p:spPr>
          <a:xfrm>
            <a:off x="4225196" y="246632"/>
            <a:ext cx="3741575" cy="1146211"/>
          </a:xfrm>
          <a:prstGeom prst="rect">
            <a:avLst/>
          </a:prstGeom>
          <a:solidFill>
            <a:srgbClr val="E6695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u="sng" dirty="0">
                <a:effectLst/>
                <a:latin typeface="Papyrus" panose="03070502060502030205" pitchFamily="66" charset="0"/>
                <a:ea typeface="Calibri" panose="020F0502020204030204" pitchFamily="34" charset="0"/>
              </a:rPr>
              <a:t>Enquiry:</a:t>
            </a:r>
            <a:r>
              <a:rPr lang="en-GB" sz="1600" b="1" u="sng" dirty="0">
                <a:latin typeface="Papyrus" panose="03070502060502030205" pitchFamily="66" charset="0"/>
                <a:ea typeface="Calibri" panose="020F0502020204030204" pitchFamily="34" charset="0"/>
              </a:rPr>
              <a:t>                                                    </a:t>
            </a:r>
            <a:r>
              <a:rPr lang="en-GB" sz="1600" u="sng" dirty="0">
                <a:latin typeface="Papyrus" panose="03070502060502030205" pitchFamily="66" charset="0"/>
                <a:ea typeface="Calibri" panose="020F0502020204030204" pitchFamily="34" charset="0"/>
              </a:rPr>
              <a:t>Rivers:</a:t>
            </a:r>
            <a:r>
              <a:rPr lang="en-GB" sz="1600" dirty="0">
                <a:latin typeface="Papyrus" panose="03070502060502030205" pitchFamily="66" charset="0"/>
                <a:ea typeface="Calibri" panose="020F0502020204030204" pitchFamily="34" charset="0"/>
              </a:rPr>
              <a:t> Comparative study of the River Thames and the Amazon River, from their features to how the rivers are used.</a:t>
            </a:r>
            <a:endParaRPr lang="en-GB" sz="1400" dirty="0">
              <a:latin typeface="Papyrus" panose="03070502060502030205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C15605-FDE2-686E-ED7A-AA1BAD796153}"/>
              </a:ext>
            </a:extLst>
          </p:cNvPr>
          <p:cNvSpPr txBox="1"/>
          <p:nvPr/>
        </p:nvSpPr>
        <p:spPr>
          <a:xfrm>
            <a:off x="4225194" y="5515472"/>
            <a:ext cx="3741575" cy="1077218"/>
          </a:xfrm>
          <a:prstGeom prst="rect">
            <a:avLst/>
          </a:prstGeom>
          <a:solidFill>
            <a:srgbClr val="F678B7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Science: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States of Matter: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Solids, liquids, gases; temperature; the water cycle; evaporation.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A291C0-3C38-B90E-0637-1D9BC60C1710}"/>
              </a:ext>
            </a:extLst>
          </p:cNvPr>
          <p:cNvSpPr txBox="1"/>
          <p:nvPr/>
        </p:nvSpPr>
        <p:spPr>
          <a:xfrm>
            <a:off x="8207797" y="244089"/>
            <a:ext cx="3741575" cy="107721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Creativity: </a:t>
            </a:r>
            <a:r>
              <a:rPr lang="en-GB" sz="1600" u="sng" dirty="0">
                <a:latin typeface="Papyrus" panose="03070502060502030205" pitchFamily="66" charset="0"/>
              </a:rPr>
              <a:t>Art and Design: 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Festival Feasts:</a:t>
            </a:r>
          </a:p>
          <a:p>
            <a:r>
              <a:rPr lang="en-GB" sz="1600" dirty="0">
                <a:latin typeface="Papyrus" panose="03070502060502030205" pitchFamily="66" charset="0"/>
              </a:rPr>
              <a:t>Sculpture, painting, drawing, collage, sketchbooks.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C92D79-B2C8-FBB1-A11D-116933F4A0A1}"/>
              </a:ext>
            </a:extLst>
          </p:cNvPr>
          <p:cNvSpPr txBox="1"/>
          <p:nvPr/>
        </p:nvSpPr>
        <p:spPr>
          <a:xfrm>
            <a:off x="8207792" y="1384494"/>
            <a:ext cx="3741575" cy="12311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Spanish: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Calendar and Celebrations:</a:t>
            </a:r>
          </a:p>
          <a:p>
            <a:r>
              <a:rPr lang="en-GB" sz="1400" dirty="0">
                <a:latin typeface="Papyrus" panose="03070502060502030205" pitchFamily="66" charset="0"/>
              </a:rPr>
              <a:t>Colours, Days of the Week, Months of the Year, read and write dates learn about how Christmas is celebrated in Spain..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D3F3C3-BD59-2D3D-A16A-D4F5B68A2DAF}"/>
              </a:ext>
            </a:extLst>
          </p:cNvPr>
          <p:cNvSpPr txBox="1"/>
          <p:nvPr/>
        </p:nvSpPr>
        <p:spPr>
          <a:xfrm>
            <a:off x="8207792" y="2664569"/>
            <a:ext cx="3741575" cy="12311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Religion and Worldwide Views: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Where do our morals come from?:</a:t>
            </a:r>
            <a:r>
              <a:rPr lang="en-GB" sz="1600" dirty="0">
                <a:latin typeface="Papyrus" panose="03070502060502030205" pitchFamily="66" charset="0"/>
              </a:rPr>
              <a:t> </a:t>
            </a:r>
            <a:r>
              <a:rPr lang="en-GB" sz="1400" dirty="0">
                <a:latin typeface="Papyrus" panose="03070502060502030205" pitchFamily="66" charset="0"/>
              </a:rPr>
              <a:t>Learning right from wrong, what do religions believe about right and wrong, rules and religious guidance.</a:t>
            </a:r>
            <a:endParaRPr lang="en-GB" sz="1600" dirty="0">
              <a:latin typeface="Papyrus" panose="03070502060502030205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3994BF-7345-A3D6-A13E-C8A5F1A5C86A}"/>
              </a:ext>
            </a:extLst>
          </p:cNvPr>
          <p:cNvSpPr txBox="1"/>
          <p:nvPr/>
        </p:nvSpPr>
        <p:spPr>
          <a:xfrm>
            <a:off x="8207792" y="3933608"/>
            <a:ext cx="3741575" cy="123110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PSHE:</a:t>
            </a:r>
          </a:p>
          <a:p>
            <a:r>
              <a:rPr lang="en-GB" sz="1600" u="sng" dirty="0">
                <a:latin typeface="Papyrus" panose="03070502060502030205" pitchFamily="66" charset="0"/>
              </a:rPr>
              <a:t>Celebrating Difference:</a:t>
            </a:r>
            <a:r>
              <a:rPr lang="en-GB" sz="1600" dirty="0">
                <a:latin typeface="Papyrus" panose="03070502060502030205" pitchFamily="66" charset="0"/>
              </a:rPr>
              <a:t> </a:t>
            </a:r>
          </a:p>
          <a:p>
            <a:r>
              <a:rPr lang="en-GB" sz="1400" dirty="0">
                <a:latin typeface="Papyrus" panose="03070502060502030205" pitchFamily="66" charset="0"/>
              </a:rPr>
              <a:t>Families, including others, bullying, solving problems, kind words, giving and receiving compliments.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6B3A6C-077A-C40C-FA45-445B994F9083}"/>
              </a:ext>
            </a:extLst>
          </p:cNvPr>
          <p:cNvSpPr txBox="1"/>
          <p:nvPr/>
        </p:nvSpPr>
        <p:spPr>
          <a:xfrm>
            <a:off x="8207792" y="5213683"/>
            <a:ext cx="3741575" cy="9680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PE: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latin typeface="Papyrus" panose="03070502060502030205" pitchFamily="66" charset="0"/>
              </a:rPr>
              <a:t>Indoor</a:t>
            </a:r>
            <a:r>
              <a:rPr lang="en-GB" sz="1600" dirty="0">
                <a:latin typeface="Papyrus" panose="03070502060502030205" pitchFamily="66" charset="0"/>
              </a:rPr>
              <a:t>: </a:t>
            </a:r>
            <a:r>
              <a:rPr lang="en-GB" sz="1600" dirty="0" err="1">
                <a:latin typeface="Papyrus" panose="03070502060502030205" pitchFamily="66" charset="0"/>
              </a:rPr>
              <a:t>RealPE</a:t>
            </a:r>
            <a:r>
              <a:rPr lang="en-GB" sz="1600" dirty="0">
                <a:latin typeface="Papyrus" panose="03070502060502030205" pitchFamily="66" charset="0"/>
              </a:rPr>
              <a:t>: Real Gym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latin typeface="Papyrus" panose="03070502060502030205" pitchFamily="66" charset="0"/>
              </a:rPr>
              <a:t>Outdoor</a:t>
            </a:r>
            <a:r>
              <a:rPr lang="en-GB" sz="1600" dirty="0">
                <a:latin typeface="Papyrus" panose="03070502060502030205" pitchFamily="66" charset="0"/>
              </a:rPr>
              <a:t>:. GetSet4PE: Hockey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EFECCE-9B64-B8F4-BF9F-586E585EB918}"/>
              </a:ext>
            </a:extLst>
          </p:cNvPr>
          <p:cNvSpPr txBox="1"/>
          <p:nvPr/>
        </p:nvSpPr>
        <p:spPr>
          <a:xfrm>
            <a:off x="242594" y="6011866"/>
            <a:ext cx="3741575" cy="584775"/>
          </a:xfrm>
          <a:prstGeom prst="rect">
            <a:avLst/>
          </a:prstGeom>
          <a:solidFill>
            <a:srgbClr val="FFFF99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Music</a:t>
            </a:r>
          </a:p>
          <a:p>
            <a:r>
              <a:rPr lang="en-GB" sz="1600" dirty="0">
                <a:solidFill>
                  <a:srgbClr val="434343"/>
                </a:solidFill>
                <a:latin typeface="Papyrus" panose="03070502060502030205" pitchFamily="66" charset="0"/>
              </a:rPr>
              <a:t>‘March’ from the Nutcracker</a:t>
            </a:r>
            <a:endParaRPr lang="en-GB" sz="1600" b="0" i="0" dirty="0">
              <a:solidFill>
                <a:srgbClr val="434343"/>
              </a:solidFill>
              <a:effectLst/>
              <a:latin typeface="Papyrus" panose="03070502060502030205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8D0CF8C-F16D-245E-640B-5FCD429613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082" t="11335" b="2904"/>
          <a:stretch/>
        </p:blipFill>
        <p:spPr>
          <a:xfrm>
            <a:off x="4800180" y="2400405"/>
            <a:ext cx="2591606" cy="138439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128D01D-BF59-6F67-B405-E9AB718B0E44}"/>
              </a:ext>
            </a:extLst>
          </p:cNvPr>
          <p:cNvSpPr txBox="1"/>
          <p:nvPr/>
        </p:nvSpPr>
        <p:spPr>
          <a:xfrm>
            <a:off x="8207792" y="6254136"/>
            <a:ext cx="3741575" cy="33855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>
                <a:latin typeface="Papyrus" panose="03070502060502030205" pitchFamily="66" charset="0"/>
              </a:rPr>
              <a:t>Visits:</a:t>
            </a:r>
            <a:r>
              <a:rPr lang="en-GB" sz="1600" dirty="0">
                <a:latin typeface="Papyrus" panose="03070502060502030205" pitchFamily="66" charset="0"/>
              </a:rPr>
              <a:t> River Thames (Lechlade)</a:t>
            </a:r>
            <a:endParaRPr lang="en-GB" sz="1600" b="1" u="sng" dirty="0">
              <a:latin typeface="Papyrus" panose="030705020605020302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8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305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Cooper</dc:creator>
  <cp:lastModifiedBy>Ali Thomas</cp:lastModifiedBy>
  <cp:revision>13</cp:revision>
  <dcterms:created xsi:type="dcterms:W3CDTF">2025-01-09T14:40:26Z</dcterms:created>
  <dcterms:modified xsi:type="dcterms:W3CDTF">2025-11-09T12:12:26Z</dcterms:modified>
</cp:coreProperties>
</file>