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notesMasterIdLst>
    <p:notesMasterId r:id="rId18"/>
  </p:notesMasterIdLst>
  <p:handoutMasterIdLst>
    <p:handoutMasterId r:id="rId19"/>
  </p:handoutMasterIdLst>
  <p:sldIdLst>
    <p:sldId id="256" r:id="rId2"/>
    <p:sldId id="259" r:id="rId3"/>
    <p:sldId id="260" r:id="rId4"/>
    <p:sldId id="257" r:id="rId5"/>
    <p:sldId id="258" r:id="rId6"/>
    <p:sldId id="261" r:id="rId7"/>
    <p:sldId id="262" r:id="rId8"/>
    <p:sldId id="263" r:id="rId9"/>
    <p:sldId id="264" r:id="rId10"/>
    <p:sldId id="265" r:id="rId11"/>
    <p:sldId id="266" r:id="rId12"/>
    <p:sldId id="268" r:id="rId13"/>
    <p:sldId id="269" r:id="rId14"/>
    <p:sldId id="270" r:id="rId15"/>
    <p:sldId id="272" r:id="rId16"/>
    <p:sldId id="271" r:id="rId17"/>
  </p:sldIdLst>
  <p:sldSz cx="12192000" cy="6858000"/>
  <p:notesSz cx="6797675" cy="9926638"/>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66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054" autoAdjust="0"/>
    <p:restoredTop sz="94660"/>
  </p:normalViewPr>
  <p:slideViewPr>
    <p:cSldViewPr snapToGrid="0">
      <p:cViewPr varScale="1">
        <p:scale>
          <a:sx n="97" d="100"/>
          <a:sy n="97" d="100"/>
        </p:scale>
        <p:origin x="187" y="8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6400" cy="4968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sz="quarter" idx="1"/>
          </p:nvPr>
        </p:nvSpPr>
        <p:spPr>
          <a:xfrm>
            <a:off x="3849688" y="0"/>
            <a:ext cx="2946400" cy="496888"/>
          </a:xfrm>
          <a:prstGeom prst="rect">
            <a:avLst/>
          </a:prstGeom>
        </p:spPr>
        <p:txBody>
          <a:bodyPr vert="horz" lIns="91440" tIns="45720" rIns="91440" bIns="45720" rtlCol="0"/>
          <a:lstStyle>
            <a:lvl1pPr algn="r">
              <a:defRPr sz="1200"/>
            </a:lvl1pPr>
          </a:lstStyle>
          <a:p>
            <a:fld id="{231E2BFA-5624-4A7A-A830-5F453F007B0D}" type="datetimeFigureOut">
              <a:rPr lang="en-GB" smtClean="0"/>
              <a:t>26/06/2024</a:t>
            </a:fld>
            <a:endParaRPr lang="en-GB"/>
          </a:p>
        </p:txBody>
      </p:sp>
      <p:sp>
        <p:nvSpPr>
          <p:cNvPr id="4" name="Footer Placeholder 3"/>
          <p:cNvSpPr>
            <a:spLocks noGrp="1"/>
          </p:cNvSpPr>
          <p:nvPr>
            <p:ph type="ftr" sz="quarter" idx="2"/>
          </p:nvPr>
        </p:nvSpPr>
        <p:spPr>
          <a:xfrm>
            <a:off x="0" y="9429750"/>
            <a:ext cx="2946400" cy="496888"/>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p:cNvSpPr>
            <a:spLocks noGrp="1"/>
          </p:cNvSpPr>
          <p:nvPr>
            <p:ph type="sldNum" sz="quarter" idx="3"/>
          </p:nvPr>
        </p:nvSpPr>
        <p:spPr>
          <a:xfrm>
            <a:off x="3849688" y="9429750"/>
            <a:ext cx="2946400" cy="496888"/>
          </a:xfrm>
          <a:prstGeom prst="rect">
            <a:avLst/>
          </a:prstGeom>
        </p:spPr>
        <p:txBody>
          <a:bodyPr vert="horz" lIns="91440" tIns="45720" rIns="91440" bIns="45720" rtlCol="0" anchor="b"/>
          <a:lstStyle>
            <a:lvl1pPr algn="r">
              <a:defRPr sz="1200"/>
            </a:lvl1pPr>
          </a:lstStyle>
          <a:p>
            <a:fld id="{A9F9E88D-D029-4021-A584-A2F24610004A}" type="slidenum">
              <a:rPr lang="en-GB" smtClean="0"/>
              <a:t>‹#›</a:t>
            </a:fld>
            <a:endParaRPr lang="en-GB"/>
          </a:p>
        </p:txBody>
      </p:sp>
    </p:spTree>
    <p:extLst>
      <p:ext uri="{BB962C8B-B14F-4D97-AF65-F5344CB8AC3E}">
        <p14:creationId xmlns:p14="http://schemas.microsoft.com/office/powerpoint/2010/main" val="102317798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6400" cy="4968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49688" y="0"/>
            <a:ext cx="2946400" cy="496888"/>
          </a:xfrm>
          <a:prstGeom prst="rect">
            <a:avLst/>
          </a:prstGeom>
        </p:spPr>
        <p:txBody>
          <a:bodyPr vert="horz" lIns="91440" tIns="45720" rIns="91440" bIns="45720" rtlCol="0"/>
          <a:lstStyle>
            <a:lvl1pPr algn="r">
              <a:defRPr sz="1200"/>
            </a:lvl1pPr>
          </a:lstStyle>
          <a:p>
            <a:fld id="{739D9FB0-E245-49C9-A000-C11B1D6E5219}" type="datetimeFigureOut">
              <a:rPr lang="en-GB" smtClean="0"/>
              <a:t>26/06/2024</a:t>
            </a:fld>
            <a:endParaRPr lang="en-GB"/>
          </a:p>
        </p:txBody>
      </p:sp>
      <p:sp>
        <p:nvSpPr>
          <p:cNvPr id="4" name="Slide Image Placeholder 3"/>
          <p:cNvSpPr>
            <a:spLocks noGrp="1" noRot="1" noChangeAspect="1"/>
          </p:cNvSpPr>
          <p:nvPr>
            <p:ph type="sldImg" idx="2"/>
          </p:nvPr>
        </p:nvSpPr>
        <p:spPr>
          <a:xfrm>
            <a:off x="422275" y="1241425"/>
            <a:ext cx="5953125" cy="3349625"/>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79450" y="4776788"/>
            <a:ext cx="5438775" cy="3908425"/>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9429750"/>
            <a:ext cx="2946400" cy="496888"/>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49688" y="9429750"/>
            <a:ext cx="2946400" cy="496888"/>
          </a:xfrm>
          <a:prstGeom prst="rect">
            <a:avLst/>
          </a:prstGeom>
        </p:spPr>
        <p:txBody>
          <a:bodyPr vert="horz" lIns="91440" tIns="45720" rIns="91440" bIns="45720" rtlCol="0" anchor="b"/>
          <a:lstStyle>
            <a:lvl1pPr algn="r">
              <a:defRPr sz="1200"/>
            </a:lvl1pPr>
          </a:lstStyle>
          <a:p>
            <a:fld id="{894E6BF6-D01F-49CB-82BA-990F759640F0}" type="slidenum">
              <a:rPr lang="en-GB" smtClean="0"/>
              <a:t>‹#›</a:t>
            </a:fld>
            <a:endParaRPr lang="en-GB"/>
          </a:p>
        </p:txBody>
      </p:sp>
    </p:spTree>
    <p:extLst>
      <p:ext uri="{BB962C8B-B14F-4D97-AF65-F5344CB8AC3E}">
        <p14:creationId xmlns:p14="http://schemas.microsoft.com/office/powerpoint/2010/main" val="338562233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894E6BF6-D01F-49CB-82BA-990F759640F0}" type="slidenum">
              <a:rPr lang="en-GB" smtClean="0"/>
              <a:t>1</a:t>
            </a:fld>
            <a:endParaRPr lang="en-GB"/>
          </a:p>
        </p:txBody>
      </p:sp>
    </p:spTree>
    <p:extLst>
      <p:ext uri="{BB962C8B-B14F-4D97-AF65-F5344CB8AC3E}">
        <p14:creationId xmlns:p14="http://schemas.microsoft.com/office/powerpoint/2010/main" val="230913576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894E6BF6-D01F-49CB-82BA-990F759640F0}" type="slidenum">
              <a:rPr lang="en-GB" smtClean="0"/>
              <a:t>10</a:t>
            </a:fld>
            <a:endParaRPr lang="en-GB"/>
          </a:p>
        </p:txBody>
      </p:sp>
    </p:spTree>
    <p:extLst>
      <p:ext uri="{BB962C8B-B14F-4D97-AF65-F5344CB8AC3E}">
        <p14:creationId xmlns:p14="http://schemas.microsoft.com/office/powerpoint/2010/main" val="354304950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894E6BF6-D01F-49CB-82BA-990F759640F0}" type="slidenum">
              <a:rPr lang="en-GB" smtClean="0"/>
              <a:t>11</a:t>
            </a:fld>
            <a:endParaRPr lang="en-GB"/>
          </a:p>
        </p:txBody>
      </p:sp>
    </p:spTree>
    <p:extLst>
      <p:ext uri="{BB962C8B-B14F-4D97-AF65-F5344CB8AC3E}">
        <p14:creationId xmlns:p14="http://schemas.microsoft.com/office/powerpoint/2010/main" val="262147092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894E6BF6-D01F-49CB-82BA-990F759640F0}" type="slidenum">
              <a:rPr lang="en-GB" smtClean="0"/>
              <a:t>12</a:t>
            </a:fld>
            <a:endParaRPr lang="en-GB"/>
          </a:p>
        </p:txBody>
      </p:sp>
    </p:spTree>
    <p:extLst>
      <p:ext uri="{BB962C8B-B14F-4D97-AF65-F5344CB8AC3E}">
        <p14:creationId xmlns:p14="http://schemas.microsoft.com/office/powerpoint/2010/main" val="214328650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894E6BF6-D01F-49CB-82BA-990F759640F0}" type="slidenum">
              <a:rPr lang="en-GB" smtClean="0"/>
              <a:t>13</a:t>
            </a:fld>
            <a:endParaRPr lang="en-GB"/>
          </a:p>
        </p:txBody>
      </p:sp>
    </p:spTree>
    <p:extLst>
      <p:ext uri="{BB962C8B-B14F-4D97-AF65-F5344CB8AC3E}">
        <p14:creationId xmlns:p14="http://schemas.microsoft.com/office/powerpoint/2010/main" val="336060077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894E6BF6-D01F-49CB-82BA-990F759640F0}" type="slidenum">
              <a:rPr lang="en-GB" smtClean="0"/>
              <a:t>14</a:t>
            </a:fld>
            <a:endParaRPr lang="en-GB"/>
          </a:p>
        </p:txBody>
      </p:sp>
    </p:spTree>
    <p:extLst>
      <p:ext uri="{BB962C8B-B14F-4D97-AF65-F5344CB8AC3E}">
        <p14:creationId xmlns:p14="http://schemas.microsoft.com/office/powerpoint/2010/main" val="7135419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894E6BF6-D01F-49CB-82BA-990F759640F0}" type="slidenum">
              <a:rPr lang="en-GB" smtClean="0"/>
              <a:t>15</a:t>
            </a:fld>
            <a:endParaRPr lang="en-GB"/>
          </a:p>
        </p:txBody>
      </p:sp>
    </p:spTree>
    <p:extLst>
      <p:ext uri="{BB962C8B-B14F-4D97-AF65-F5344CB8AC3E}">
        <p14:creationId xmlns:p14="http://schemas.microsoft.com/office/powerpoint/2010/main" val="39864755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894E6BF6-D01F-49CB-82BA-990F759640F0}" type="slidenum">
              <a:rPr lang="en-GB" smtClean="0"/>
              <a:t>16</a:t>
            </a:fld>
            <a:endParaRPr lang="en-GB"/>
          </a:p>
        </p:txBody>
      </p:sp>
    </p:spTree>
    <p:extLst>
      <p:ext uri="{BB962C8B-B14F-4D97-AF65-F5344CB8AC3E}">
        <p14:creationId xmlns:p14="http://schemas.microsoft.com/office/powerpoint/2010/main" val="104392158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894E6BF6-D01F-49CB-82BA-990F759640F0}" type="slidenum">
              <a:rPr lang="en-GB" smtClean="0"/>
              <a:t>2</a:t>
            </a:fld>
            <a:endParaRPr lang="en-GB"/>
          </a:p>
        </p:txBody>
      </p:sp>
    </p:spTree>
    <p:extLst>
      <p:ext uri="{BB962C8B-B14F-4D97-AF65-F5344CB8AC3E}">
        <p14:creationId xmlns:p14="http://schemas.microsoft.com/office/powerpoint/2010/main" val="33967331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894E6BF6-D01F-49CB-82BA-990F759640F0}" type="slidenum">
              <a:rPr lang="en-GB" smtClean="0"/>
              <a:t>3</a:t>
            </a:fld>
            <a:endParaRPr lang="en-GB"/>
          </a:p>
        </p:txBody>
      </p:sp>
    </p:spTree>
    <p:extLst>
      <p:ext uri="{BB962C8B-B14F-4D97-AF65-F5344CB8AC3E}">
        <p14:creationId xmlns:p14="http://schemas.microsoft.com/office/powerpoint/2010/main" val="56223188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894E6BF6-D01F-49CB-82BA-990F759640F0}" type="slidenum">
              <a:rPr lang="en-GB" smtClean="0"/>
              <a:t>4</a:t>
            </a:fld>
            <a:endParaRPr lang="en-GB"/>
          </a:p>
        </p:txBody>
      </p:sp>
    </p:spTree>
    <p:extLst>
      <p:ext uri="{BB962C8B-B14F-4D97-AF65-F5344CB8AC3E}">
        <p14:creationId xmlns:p14="http://schemas.microsoft.com/office/powerpoint/2010/main" val="147282778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894E6BF6-D01F-49CB-82BA-990F759640F0}" type="slidenum">
              <a:rPr lang="en-GB" smtClean="0"/>
              <a:t>5</a:t>
            </a:fld>
            <a:endParaRPr lang="en-GB"/>
          </a:p>
        </p:txBody>
      </p:sp>
    </p:spTree>
    <p:extLst>
      <p:ext uri="{BB962C8B-B14F-4D97-AF65-F5344CB8AC3E}">
        <p14:creationId xmlns:p14="http://schemas.microsoft.com/office/powerpoint/2010/main" val="343308495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894E6BF6-D01F-49CB-82BA-990F759640F0}" type="slidenum">
              <a:rPr lang="en-GB" smtClean="0"/>
              <a:t>6</a:t>
            </a:fld>
            <a:endParaRPr lang="en-GB"/>
          </a:p>
        </p:txBody>
      </p:sp>
    </p:spTree>
    <p:extLst>
      <p:ext uri="{BB962C8B-B14F-4D97-AF65-F5344CB8AC3E}">
        <p14:creationId xmlns:p14="http://schemas.microsoft.com/office/powerpoint/2010/main" val="50636890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894E6BF6-D01F-49CB-82BA-990F759640F0}" type="slidenum">
              <a:rPr lang="en-GB" smtClean="0"/>
              <a:t>7</a:t>
            </a:fld>
            <a:endParaRPr lang="en-GB"/>
          </a:p>
        </p:txBody>
      </p:sp>
    </p:spTree>
    <p:extLst>
      <p:ext uri="{BB962C8B-B14F-4D97-AF65-F5344CB8AC3E}">
        <p14:creationId xmlns:p14="http://schemas.microsoft.com/office/powerpoint/2010/main" val="37095443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894E6BF6-D01F-49CB-82BA-990F759640F0}" type="slidenum">
              <a:rPr lang="en-GB" smtClean="0"/>
              <a:t>8</a:t>
            </a:fld>
            <a:endParaRPr lang="en-GB"/>
          </a:p>
        </p:txBody>
      </p:sp>
    </p:spTree>
    <p:extLst>
      <p:ext uri="{BB962C8B-B14F-4D97-AF65-F5344CB8AC3E}">
        <p14:creationId xmlns:p14="http://schemas.microsoft.com/office/powerpoint/2010/main" val="253214746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894E6BF6-D01F-49CB-82BA-990F759640F0}" type="slidenum">
              <a:rPr lang="en-GB" smtClean="0"/>
              <a:t>9</a:t>
            </a:fld>
            <a:endParaRPr lang="en-GB"/>
          </a:p>
        </p:txBody>
      </p:sp>
    </p:spTree>
    <p:extLst>
      <p:ext uri="{BB962C8B-B14F-4D97-AF65-F5344CB8AC3E}">
        <p14:creationId xmlns:p14="http://schemas.microsoft.com/office/powerpoint/2010/main" val="161746851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417779" y="802298"/>
            <a:ext cx="8637073" cy="2541431"/>
          </a:xfrm>
        </p:spPr>
        <p:txBody>
          <a:bodyPr bIns="0" anchor="b">
            <a:normAutofit/>
          </a:bodyPr>
          <a:lstStyle>
            <a:lvl1pPr algn="l">
              <a:defRPr sz="6600"/>
            </a:lvl1pPr>
          </a:lstStyle>
          <a:p>
            <a:r>
              <a:rPr lang="en-US"/>
              <a:t>Click to edit Master title style</a:t>
            </a:r>
            <a:endParaRPr lang="en-US" dirty="0"/>
          </a:p>
        </p:txBody>
      </p:sp>
      <p:sp>
        <p:nvSpPr>
          <p:cNvPr id="3" name="Subtitle 2"/>
          <p:cNvSpPr>
            <a:spLocks noGrp="1"/>
          </p:cNvSpPr>
          <p:nvPr>
            <p:ph type="subTitle" idx="1"/>
          </p:nvPr>
        </p:nvSpPr>
        <p:spPr>
          <a:xfrm>
            <a:off x="2417780" y="3531204"/>
            <a:ext cx="8637072" cy="977621"/>
          </a:xfrm>
        </p:spPr>
        <p:txBody>
          <a:bodyPr tIns="91440" bIns="91440">
            <a:normAutofit/>
          </a:bodyPr>
          <a:lstStyle>
            <a:lvl1pPr marL="0" indent="0" algn="l">
              <a:buNone/>
              <a:defRPr sz="1800" b="0" cap="all" baseline="0">
                <a:solidFill>
                  <a:schemeClr val="tx1"/>
                </a:solidFill>
              </a:defRPr>
            </a:lvl1pPr>
            <a:lvl2pPr marL="457200" indent="0" algn="ctr">
              <a:buNone/>
              <a:defRPr sz="18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6/26/2024</a:t>
            </a:fld>
            <a:endParaRPr lang="en-US" dirty="0"/>
          </a:p>
        </p:txBody>
      </p:sp>
      <p:sp>
        <p:nvSpPr>
          <p:cNvPr id="5" name="Footer Placeholder 4"/>
          <p:cNvSpPr>
            <a:spLocks noGrp="1"/>
          </p:cNvSpPr>
          <p:nvPr>
            <p:ph type="ftr" sz="quarter" idx="11"/>
          </p:nvPr>
        </p:nvSpPr>
        <p:spPr>
          <a:xfrm>
            <a:off x="2416500" y="329307"/>
            <a:ext cx="4973915" cy="309201"/>
          </a:xfrm>
        </p:spPr>
        <p:txBody>
          <a:bodyPr/>
          <a:lstStyle/>
          <a:p>
            <a:endParaRPr lang="en-US" dirty="0"/>
          </a:p>
        </p:txBody>
      </p:sp>
      <p:sp>
        <p:nvSpPr>
          <p:cNvPr id="6" name="Slide Number Placeholder 5"/>
          <p:cNvSpPr>
            <a:spLocks noGrp="1"/>
          </p:cNvSpPr>
          <p:nvPr>
            <p:ph type="sldNum" sz="quarter" idx="12"/>
          </p:nvPr>
        </p:nvSpPr>
        <p:spPr>
          <a:xfrm>
            <a:off x="1437664" y="798973"/>
            <a:ext cx="811019" cy="503578"/>
          </a:xfrm>
        </p:spPr>
        <p:txBody>
          <a:bodyPr/>
          <a:lstStyle/>
          <a:p>
            <a:fld id="{6D22F896-40B5-4ADD-8801-0D06FADFA095}" type="slidenum">
              <a:rPr lang="en-US" dirty="0"/>
              <a:t>‹#›</a:t>
            </a:fld>
            <a:endParaRPr lang="en-US" dirty="0"/>
          </a:p>
        </p:txBody>
      </p:sp>
      <p:cxnSp>
        <p:nvCxnSpPr>
          <p:cNvPr id="15" name="Straight Connector 14"/>
          <p:cNvCxnSpPr/>
          <p:nvPr/>
        </p:nvCxnSpPr>
        <p:spPr>
          <a:xfrm>
            <a:off x="2417780" y="3528542"/>
            <a:ext cx="8637072" cy="0"/>
          </a:xfrm>
          <a:prstGeom prst="line">
            <a:avLst/>
          </a:prstGeom>
          <a:ln w="31750"/>
        </p:spPr>
        <p:style>
          <a:lnRef idx="3">
            <a:schemeClr val="accent1"/>
          </a:lnRef>
          <a:fillRef idx="0">
            <a:schemeClr val="accent1"/>
          </a:fillRef>
          <a:effectRef idx="2">
            <a:schemeClr val="accent1"/>
          </a:effectRef>
          <a:fontRef idx="minor">
            <a:schemeClr val="tx1"/>
          </a:fontRef>
        </p:style>
      </p:cxn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6/26/2024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cxnSp>
        <p:nvCxnSpPr>
          <p:cNvPr id="26" name="Straight Connector 25"/>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439111" y="798973"/>
            <a:ext cx="1615742" cy="4659889"/>
          </a:xfrm>
        </p:spPr>
        <p:txBody>
          <a:bodyPr vert="eaVert"/>
          <a:lstStyle>
            <a:lvl1pPr algn="l">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1444672" y="798973"/>
            <a:ext cx="7828830" cy="4659889"/>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6/26/2024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cxnSp>
        <p:nvCxnSpPr>
          <p:cNvPr id="15" name="Straight Connector 14"/>
          <p:cNvCxnSpPr/>
          <p:nvPr/>
        </p:nvCxnSpPr>
        <p:spPr>
          <a:xfrm>
            <a:off x="9439111" y="798973"/>
            <a:ext cx="0" cy="4659889"/>
          </a:xfrm>
          <a:prstGeom prst="line">
            <a:avLst/>
          </a:prstGeom>
          <a:ln w="31750"/>
        </p:spPr>
        <p:style>
          <a:lnRef idx="3">
            <a:schemeClr val="accent1"/>
          </a:lnRef>
          <a:fillRef idx="0">
            <a:schemeClr val="accent1"/>
          </a:fillRef>
          <a:effectRef idx="2">
            <a:schemeClr val="accent1"/>
          </a:effectRef>
          <a:fontRef idx="minor">
            <a:schemeClr val="tx1"/>
          </a:fontRef>
        </p:style>
      </p:cxn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6/26/2024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cxnSp>
        <p:nvCxnSpPr>
          <p:cNvPr id="33" name="Straight Connector 32"/>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454239" y="1756130"/>
            <a:ext cx="8643154" cy="1887950"/>
          </a:xfrm>
        </p:spPr>
        <p:txBody>
          <a:bodyPr anchor="b">
            <a:normAutofit/>
          </a:bodyPr>
          <a:lstStyle>
            <a:lvl1pPr algn="l">
              <a:defRPr sz="3600"/>
            </a:lvl1pPr>
          </a:lstStyle>
          <a:p>
            <a:r>
              <a:rPr lang="en-US"/>
              <a:t>Click to edit Master title style</a:t>
            </a:r>
            <a:endParaRPr lang="en-US" dirty="0"/>
          </a:p>
        </p:txBody>
      </p:sp>
      <p:sp>
        <p:nvSpPr>
          <p:cNvPr id="3" name="Text Placeholder 2"/>
          <p:cNvSpPr>
            <a:spLocks noGrp="1"/>
          </p:cNvSpPr>
          <p:nvPr>
            <p:ph type="body" idx="1"/>
          </p:nvPr>
        </p:nvSpPr>
        <p:spPr>
          <a:xfrm>
            <a:off x="1454239" y="3806195"/>
            <a:ext cx="8630446" cy="1012929"/>
          </a:xfrm>
        </p:spPr>
        <p:txBody>
          <a:bodyPr tIns="91440">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48A87A34-81AB-432B-8DAE-1953F412C126}" type="datetimeFigureOut">
              <a:rPr lang="en-US" dirty="0"/>
              <a:t>6/26/2024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cxnSp>
        <p:nvCxnSpPr>
          <p:cNvPr id="15" name="Straight Connector 14"/>
          <p:cNvCxnSpPr/>
          <p:nvPr/>
        </p:nvCxnSpPr>
        <p:spPr>
          <a:xfrm>
            <a:off x="1454239" y="3804985"/>
            <a:ext cx="8630446" cy="0"/>
          </a:xfrm>
          <a:prstGeom prst="line">
            <a:avLst/>
          </a:prstGeom>
          <a:ln w="31750"/>
        </p:spPr>
        <p:style>
          <a:lnRef idx="3">
            <a:schemeClr val="accent1"/>
          </a:lnRef>
          <a:fillRef idx="0">
            <a:schemeClr val="accent1"/>
          </a:fillRef>
          <a:effectRef idx="2">
            <a:schemeClr val="accent1"/>
          </a:effectRef>
          <a:fontRef idx="minor">
            <a:schemeClr val="tx1"/>
          </a:fontRef>
        </p:style>
      </p:cxn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449217" y="804889"/>
            <a:ext cx="9605635" cy="1059305"/>
          </a:xfrm>
        </p:spPr>
        <p:txBody>
          <a:bodyPr/>
          <a:lstStyle/>
          <a:p>
            <a:r>
              <a:rPr lang="en-US"/>
              <a:t>Click to edit Master title style</a:t>
            </a:r>
            <a:endParaRPr lang="en-US" dirty="0"/>
          </a:p>
        </p:txBody>
      </p:sp>
      <p:sp>
        <p:nvSpPr>
          <p:cNvPr id="3" name="Content Placeholder 2"/>
          <p:cNvSpPr>
            <a:spLocks noGrp="1"/>
          </p:cNvSpPr>
          <p:nvPr>
            <p:ph sz="half" idx="1"/>
          </p:nvPr>
        </p:nvSpPr>
        <p:spPr>
          <a:xfrm>
            <a:off x="1447331" y="2010878"/>
            <a:ext cx="4645152" cy="3448595"/>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413771" y="2017343"/>
            <a:ext cx="4645152" cy="344152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48A87A34-81AB-432B-8DAE-1953F412C126}" type="datetimeFigureOut">
              <a:rPr lang="en-US" dirty="0"/>
              <a:t>6/26/2024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cxnSp>
        <p:nvCxnSpPr>
          <p:cNvPr id="35" name="Straight Connector 34"/>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447191" y="804163"/>
            <a:ext cx="9607661" cy="1056319"/>
          </a:xfrm>
        </p:spPr>
        <p:txBody>
          <a:bodyPr/>
          <a:lstStyle/>
          <a:p>
            <a:r>
              <a:rPr lang="en-US"/>
              <a:t>Click to edit Master title style</a:t>
            </a:r>
            <a:endParaRPr lang="en-US" dirty="0"/>
          </a:p>
        </p:txBody>
      </p:sp>
      <p:sp>
        <p:nvSpPr>
          <p:cNvPr id="3" name="Text Placeholder 2"/>
          <p:cNvSpPr>
            <a:spLocks noGrp="1"/>
          </p:cNvSpPr>
          <p:nvPr>
            <p:ph type="body" idx="1"/>
          </p:nvPr>
        </p:nvSpPr>
        <p:spPr>
          <a:xfrm>
            <a:off x="1447191" y="2019549"/>
            <a:ext cx="4645152" cy="801943"/>
          </a:xfrm>
        </p:spPr>
        <p:txBody>
          <a:bodyPr anchor="b">
            <a:normAutofit/>
          </a:bodyPr>
          <a:lstStyle>
            <a:lvl1pPr marL="0" indent="0">
              <a:lnSpc>
                <a:spcPct val="100000"/>
              </a:lnSpc>
              <a:buNone/>
              <a:defRPr sz="2200" b="0" cap="all" baseline="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447191" y="2824269"/>
            <a:ext cx="4645152" cy="2644457"/>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412362" y="2023003"/>
            <a:ext cx="4645152" cy="802237"/>
          </a:xfrm>
        </p:spPr>
        <p:txBody>
          <a:bodyPr anchor="b">
            <a:normAutofit/>
          </a:bodyPr>
          <a:lstStyle>
            <a:lvl1pPr marL="0" indent="0">
              <a:lnSpc>
                <a:spcPct val="100000"/>
              </a:lnSpc>
              <a:buNone/>
              <a:defRPr sz="2200" b="0" cap="all" baseline="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412362" y="2821491"/>
            <a:ext cx="4645152" cy="2637371"/>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48A87A34-81AB-432B-8DAE-1953F412C126}" type="datetimeFigureOut">
              <a:rPr lang="en-US" dirty="0"/>
              <a:t>6/26/2024</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dirty="0"/>
              <a:t>‹#›</a:t>
            </a:fld>
            <a:endParaRPr lang="en-US" dirty="0"/>
          </a:p>
        </p:txBody>
      </p:sp>
      <p:cxnSp>
        <p:nvCxnSpPr>
          <p:cNvPr id="29" name="Straight Connector 28"/>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48A87A34-81AB-432B-8DAE-1953F412C126}" type="datetimeFigureOut">
              <a:rPr lang="en-US" dirty="0"/>
              <a:t>6/26/2024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cxnSp>
        <p:nvCxnSpPr>
          <p:cNvPr id="25" name="Straight Connector 24"/>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8A87A34-81AB-432B-8DAE-1953F412C126}" type="datetimeFigureOut">
              <a:rPr lang="en-US" dirty="0"/>
              <a:t>6/26/2024</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4671" y="798973"/>
            <a:ext cx="3273099" cy="2247117"/>
          </a:xfrm>
        </p:spPr>
        <p:txBody>
          <a:bodyPr anchor="b">
            <a:normAutofit/>
          </a:bodyPr>
          <a:lstStyle>
            <a:lvl1pPr algn="l">
              <a:defRPr sz="2400"/>
            </a:lvl1pPr>
          </a:lstStyle>
          <a:p>
            <a:r>
              <a:rPr lang="en-US"/>
              <a:t>Click to edit Master title style</a:t>
            </a:r>
            <a:endParaRPr lang="en-US" dirty="0"/>
          </a:p>
        </p:txBody>
      </p:sp>
      <p:sp>
        <p:nvSpPr>
          <p:cNvPr id="3" name="Content Placeholder 2"/>
          <p:cNvSpPr>
            <a:spLocks noGrp="1"/>
          </p:cNvSpPr>
          <p:nvPr>
            <p:ph idx="1"/>
          </p:nvPr>
        </p:nvSpPr>
        <p:spPr>
          <a:xfrm>
            <a:off x="5043714" y="798974"/>
            <a:ext cx="6012470" cy="4658826"/>
          </a:xfrm>
        </p:spPr>
        <p:txBody>
          <a:bodyPr anchor="ct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444671" y="3205491"/>
            <a:ext cx="3275013" cy="2248181"/>
          </a:xfrm>
        </p:spPr>
        <p:txBody>
          <a:bodyPr/>
          <a:lstStyle>
            <a:lvl1pPr marL="0" indent="0" algn="l">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6/26/2024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cxnSp>
        <p:nvCxnSpPr>
          <p:cNvPr id="17" name="Straight Connector 16"/>
          <p:cNvCxnSpPr/>
          <p:nvPr/>
        </p:nvCxnSpPr>
        <p:spPr>
          <a:xfrm>
            <a:off x="1448280" y="3205491"/>
            <a:ext cx="3269490" cy="0"/>
          </a:xfrm>
          <a:prstGeom prst="line">
            <a:avLst/>
          </a:prstGeom>
          <a:ln w="31750"/>
        </p:spPr>
        <p:style>
          <a:lnRef idx="3">
            <a:schemeClr val="accent1"/>
          </a:lnRef>
          <a:fillRef idx="0">
            <a:schemeClr val="accent1"/>
          </a:fillRef>
          <a:effectRef idx="2">
            <a:schemeClr val="accent1"/>
          </a:effectRef>
          <a:fontRef idx="minor">
            <a:schemeClr val="tx1"/>
          </a:fontRef>
        </p:style>
      </p:cxn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grpSp>
        <p:nvGrpSpPr>
          <p:cNvPr id="8" name="Group 7"/>
          <p:cNvGrpSpPr/>
          <p:nvPr/>
        </p:nvGrpSpPr>
        <p:grpSpPr>
          <a:xfrm>
            <a:off x="7477387" y="482170"/>
            <a:ext cx="4074533" cy="5149101"/>
            <a:chOff x="7477387" y="482170"/>
            <a:chExt cx="4074533" cy="5149101"/>
          </a:xfrm>
        </p:grpSpPr>
        <p:sp>
          <p:nvSpPr>
            <p:cNvPr id="18" name="Rectangle 17"/>
            <p:cNvSpPr/>
            <p:nvPr/>
          </p:nvSpPr>
          <p:spPr bwMode="black">
            <a:xfrm>
              <a:off x="7477387" y="482170"/>
              <a:ext cx="4074533" cy="5149101"/>
            </a:xfrm>
            <a:prstGeom prst="rect">
              <a:avLst/>
            </a:prstGeom>
            <a:gradFill>
              <a:gsLst>
                <a:gs pos="0">
                  <a:srgbClr val="000001"/>
                </a:gs>
                <a:gs pos="100000">
                  <a:srgbClr val="191919"/>
                </a:gs>
              </a:gsLst>
            </a:gradFill>
            <a:ln w="76200" cmpd="sng">
              <a:noFill/>
              <a:miter lim="800000"/>
            </a:ln>
            <a:effectLst>
              <a:outerShdw blurRad="127000" dist="228600" dir="4740000" sx="98000" sy="98000" algn="tl" rotWithShape="0">
                <a:srgbClr val="000000">
                  <a:alpha val="34000"/>
                </a:srgbClr>
              </a:outerShdw>
            </a:effectLst>
            <a:scene3d>
              <a:camera prst="orthographicFront"/>
              <a:lightRig rig="threePt" dir="t"/>
            </a:scene3d>
            <a:sp3d>
              <a:bevelT w="152400" h="50800" prst="softRound"/>
            </a:sp3d>
          </p:spPr>
          <p:style>
            <a:lnRef idx="1">
              <a:schemeClr val="accent1"/>
            </a:lnRef>
            <a:fillRef idx="3">
              <a:schemeClr val="accent1"/>
            </a:fillRef>
            <a:effectRef idx="2">
              <a:schemeClr val="accent1"/>
            </a:effectRef>
            <a:fontRef idx="minor">
              <a:schemeClr val="lt1"/>
            </a:fontRef>
          </p:style>
        </p:sp>
        <p:sp>
          <p:nvSpPr>
            <p:cNvPr id="19" name="Rectangle 18"/>
            <p:cNvSpPr/>
            <p:nvPr/>
          </p:nvSpPr>
          <p:spPr bwMode="blackWhite">
            <a:xfrm>
              <a:off x="7790446" y="812506"/>
              <a:ext cx="3450289" cy="4466452"/>
            </a:xfrm>
            <a:prstGeom prst="rect">
              <a:avLst/>
            </a:prstGeom>
            <a:gradFill>
              <a:gsLst>
                <a:gs pos="0">
                  <a:srgbClr val="DADADA"/>
                </a:gs>
                <a:gs pos="100000">
                  <a:srgbClr val="FFFFFE"/>
                </a:gs>
              </a:gsLst>
              <a:lin ang="16200000" scaled="0"/>
            </a:gradFill>
            <a:ln w="50800" cmpd="sng">
              <a:solidFill>
                <a:srgbClr val="191919"/>
              </a:solidFill>
              <a:miter lim="800000"/>
            </a:ln>
            <a:effectLst>
              <a:innerShdw blurRad="63500" dist="88900" dir="14100000">
                <a:srgbClr val="000000">
                  <a:alpha val="30000"/>
                </a:srgbClr>
              </a:innerShdw>
            </a:effectLst>
            <a:scene3d>
              <a:camera prst="orthographicFront"/>
              <a:lightRig rig="threePt" dir="t"/>
            </a:scene3d>
            <a:sp3d>
              <a:bevelT prst="relaxedInset"/>
            </a:sp3d>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title"/>
          </p:nvPr>
        </p:nvSpPr>
        <p:spPr>
          <a:xfrm>
            <a:off x="1451206" y="1129513"/>
            <a:ext cx="5532328" cy="1830584"/>
          </a:xfrm>
        </p:spPr>
        <p:txBody>
          <a:bodyPr anchor="b">
            <a:normAutofit/>
          </a:bodyPr>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8124389" y="1122542"/>
            <a:ext cx="2791171" cy="3866327"/>
          </a:xfrm>
          <a:solidFill>
            <a:schemeClr val="bg1">
              <a:lumMod val="85000"/>
            </a:schemeClr>
          </a:solidFill>
          <a:ln w="9525" cap="sq">
            <a:noFill/>
            <a:miter lim="800000"/>
          </a:ln>
          <a:effectLst/>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1450329" y="3145992"/>
            <a:ext cx="5524404" cy="2003742"/>
          </a:xfrm>
        </p:spPr>
        <p:txBody>
          <a:bodyPr>
            <a:normAutofit/>
          </a:bodyPr>
          <a:lstStyle>
            <a:lvl1pPr marL="0" indent="0" algn="l">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a:xfrm>
            <a:off x="1447382" y="5469856"/>
            <a:ext cx="5527351" cy="320123"/>
          </a:xfrm>
        </p:spPr>
        <p:txBody>
          <a:bodyPr/>
          <a:lstStyle>
            <a:lvl1pPr algn="l">
              <a:defRPr/>
            </a:lvl1pPr>
          </a:lstStyle>
          <a:p>
            <a:fld id="{48A87A34-81AB-432B-8DAE-1953F412C126}" type="datetimeFigureOut">
              <a:rPr lang="en-US" dirty="0"/>
              <a:pPr/>
              <a:t>6/26/2024</a:t>
            </a:fld>
            <a:endParaRPr lang="en-US" dirty="0"/>
          </a:p>
        </p:txBody>
      </p:sp>
      <p:sp>
        <p:nvSpPr>
          <p:cNvPr id="6" name="Footer Placeholder 5"/>
          <p:cNvSpPr>
            <a:spLocks noGrp="1"/>
          </p:cNvSpPr>
          <p:nvPr>
            <p:ph type="ftr" sz="quarter" idx="11"/>
          </p:nvPr>
        </p:nvSpPr>
        <p:spPr>
          <a:xfrm>
            <a:off x="1447382" y="318640"/>
            <a:ext cx="5541004" cy="320931"/>
          </a:xfrm>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cxnSp>
        <p:nvCxnSpPr>
          <p:cNvPr id="31" name="Straight Connector 30"/>
          <p:cNvCxnSpPr/>
          <p:nvPr/>
        </p:nvCxnSpPr>
        <p:spPr>
          <a:xfrm>
            <a:off x="1447382" y="3143605"/>
            <a:ext cx="5527351" cy="0"/>
          </a:xfrm>
          <a:prstGeom prst="line">
            <a:avLst/>
          </a:prstGeom>
          <a:ln w="31750"/>
        </p:spPr>
        <p:style>
          <a:lnRef idx="3">
            <a:schemeClr val="accent1"/>
          </a:lnRef>
          <a:fillRef idx="0">
            <a:schemeClr val="accent1"/>
          </a:fillRef>
          <a:effectRef idx="2">
            <a:schemeClr val="accent1"/>
          </a:effectRef>
          <a:fontRef idx="minor">
            <a:schemeClr val="tx1"/>
          </a:fontRef>
        </p:style>
      </p:cxn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8" name="Rectangle 7"/>
          <p:cNvSpPr/>
          <p:nvPr/>
        </p:nvSpPr>
        <p:spPr>
          <a:xfrm>
            <a:off x="0" y="2019476"/>
            <a:ext cx="12192000" cy="4105941"/>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sp>
      <p:pic>
        <p:nvPicPr>
          <p:cNvPr id="7" name="Picture 6"/>
          <p:cNvPicPr>
            <a:picLocks noChangeAspect="1"/>
          </p:cNvPicPr>
          <p:nvPr/>
        </p:nvPicPr>
        <p:blipFill rotWithShape="1">
          <a:blip r:embed="rId13">
            <a:extLst>
              <a:ext uri="{28A0092B-C50C-407E-A947-70E740481C1C}">
                <a14:useLocalDpi xmlns:a14="http://schemas.microsoft.com/office/drawing/2010/main" val="0"/>
              </a:ext>
            </a:extLst>
          </a:blip>
          <a:srcRect t="1538" b="-1538"/>
          <a:stretch/>
        </p:blipFill>
        <p:spPr bwMode="black">
          <a:xfrm>
            <a:off x="0" y="6126480"/>
            <a:ext cx="12192000" cy="742950"/>
          </a:xfrm>
          <a:prstGeom prst="rect">
            <a:avLst/>
          </a:prstGeom>
        </p:spPr>
      </p:pic>
      <p:sp>
        <p:nvSpPr>
          <p:cNvPr id="2" name="Title Placeholder 1"/>
          <p:cNvSpPr>
            <a:spLocks noGrp="1"/>
          </p:cNvSpPr>
          <p:nvPr>
            <p:ph type="title"/>
          </p:nvPr>
        </p:nvSpPr>
        <p:spPr>
          <a:xfrm>
            <a:off x="1451579" y="804519"/>
            <a:ext cx="9603275" cy="1049235"/>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1451579" y="2015732"/>
            <a:ext cx="9603275" cy="3450613"/>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7554138" y="330370"/>
            <a:ext cx="3500715" cy="309201"/>
          </a:xfrm>
          <a:prstGeom prst="rect">
            <a:avLst/>
          </a:prstGeom>
        </p:spPr>
        <p:txBody>
          <a:bodyPr vert="horz" lIns="91440" tIns="45720" rIns="91440" bIns="45720" rtlCol="0" anchor="ctr"/>
          <a:lstStyle>
            <a:lvl1pPr algn="r">
              <a:defRPr sz="1000">
                <a:solidFill>
                  <a:schemeClr val="tx1">
                    <a:tint val="75000"/>
                  </a:schemeClr>
                </a:solidFill>
              </a:defRPr>
            </a:lvl1pPr>
          </a:lstStyle>
          <a:p>
            <a:fld id="{48A87A34-81AB-432B-8DAE-1953F412C126}" type="datetimeFigureOut">
              <a:rPr lang="en-US" dirty="0"/>
              <a:pPr/>
              <a:t>6/26/2024</a:t>
            </a:fld>
            <a:endParaRPr lang="en-US" dirty="0"/>
          </a:p>
        </p:txBody>
      </p:sp>
      <p:sp>
        <p:nvSpPr>
          <p:cNvPr id="5" name="Footer Placeholder 4"/>
          <p:cNvSpPr>
            <a:spLocks noGrp="1"/>
          </p:cNvSpPr>
          <p:nvPr>
            <p:ph type="ftr" sz="quarter" idx="3"/>
          </p:nvPr>
        </p:nvSpPr>
        <p:spPr>
          <a:xfrm>
            <a:off x="1451579" y="329307"/>
            <a:ext cx="5938836" cy="309201"/>
          </a:xfrm>
          <a:prstGeom prst="rect">
            <a:avLst/>
          </a:prstGeom>
        </p:spPr>
        <p:txBody>
          <a:bodyPr vert="horz" lIns="91440" tIns="45720" rIns="91440" bIns="45720" rtlCol="0" anchor="ctr"/>
          <a:lstStyle>
            <a:lvl1pPr algn="l">
              <a:defRPr sz="10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480060" y="798973"/>
            <a:ext cx="811019" cy="503578"/>
          </a:xfrm>
          <a:prstGeom prst="rect">
            <a:avLst/>
          </a:prstGeom>
        </p:spPr>
        <p:txBody>
          <a:bodyPr vert="horz" lIns="91440" tIns="45720" rIns="91440" bIns="45720" rtlCol="0" anchor="t"/>
          <a:lstStyle>
            <a:lvl1pPr algn="r">
              <a:defRPr sz="2800">
                <a:solidFill>
                  <a:schemeClr val="accent1"/>
                </a:solidFill>
              </a:defRPr>
            </a:lvl1pPr>
          </a:lstStyle>
          <a:p>
            <a:fld id="{6D22F896-40B5-4ADD-8801-0D06FADFA095}" type="slidenum">
              <a:rPr lang="en-US" dirty="0"/>
              <a:pPr/>
              <a:t>‹#›</a:t>
            </a:fld>
            <a:endParaRPr lang="en-US" dirty="0"/>
          </a:p>
        </p:txBody>
      </p:sp>
      <p:cxnSp>
        <p:nvCxnSpPr>
          <p:cNvPr id="10" name="Straight Connector 9"/>
          <p:cNvCxnSpPr/>
          <p:nvPr/>
        </p:nvCxnSpPr>
        <p:spPr>
          <a:xfrm>
            <a:off x="0" y="6128413"/>
            <a:ext cx="12192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3200" b="0" i="0" kern="1200" cap="all">
          <a:solidFill>
            <a:schemeClr val="tx1"/>
          </a:solidFill>
          <a:effectLst/>
          <a:latin typeface="+mj-lt"/>
          <a:ea typeface="+mj-ea"/>
          <a:cs typeface="+mj-cs"/>
        </a:defRPr>
      </a:lvl1pPr>
    </p:titleStyle>
    <p:bodyStyle>
      <a:lvl1pPr marL="228600" indent="-228600" algn="l" defTabSz="914400" rtl="0" eaLnBrk="1" latinLnBrk="0" hangingPunct="1">
        <a:lnSpc>
          <a:spcPct val="120000"/>
        </a:lnSpc>
        <a:spcBef>
          <a:spcPts val="1000"/>
        </a:spcBef>
        <a:buClr>
          <a:schemeClr val="accent1"/>
        </a:buClr>
        <a:buSzPct val="100000"/>
        <a:buFont typeface="Arial" panose="020B0604020202020204" pitchFamily="34" charset="0"/>
        <a:buChar char="•"/>
        <a:defRPr sz="2000" kern="120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800" kern="1200" cap="none"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600" kern="120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400" kern="1200" cap="none"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3.png"/><Relationship Id="rId5" Type="http://schemas.openxmlformats.org/officeDocument/2006/relationships/slide" Target="slide2.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3.xml"/><Relationship Id="rId1" Type="http://schemas.openxmlformats.org/officeDocument/2006/relationships/slideLayout" Target="../slideLayouts/slideLayout2.xml"/><Relationship Id="rId5" Type="http://schemas.openxmlformats.org/officeDocument/2006/relationships/image" Target="../media/image16.png"/><Relationship Id="rId4" Type="http://schemas.openxmlformats.org/officeDocument/2006/relationships/hyperlink" Target="https://www.oaktree.swindon.sch.uk/" TargetMode="Externa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6.png"/><Relationship Id="rId7" Type="http://schemas.openxmlformats.org/officeDocument/2006/relationships/image" Target="../media/image9.pn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8.png"/><Relationship Id="rId5" Type="http://schemas.openxmlformats.org/officeDocument/2006/relationships/hyperlink" Target="https://pmgschoolwear.co.uk/" TargetMode="External"/><Relationship Id="rId4" Type="http://schemas.openxmlformats.org/officeDocument/2006/relationships/image" Target="../media/image7.png"/><Relationship Id="rId9" Type="http://schemas.openxmlformats.org/officeDocument/2006/relationships/image" Target="../media/image11.jpeg"/></Relationships>
</file>

<file path=ppt/slides/_rels/slide7.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descr="Image preview"/>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312516"/>
            <a:ext cx="12975220" cy="8218025"/>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ctrTitle"/>
          </p:nvPr>
        </p:nvSpPr>
        <p:spPr>
          <a:xfrm>
            <a:off x="4888966" y="3080739"/>
            <a:ext cx="8637073" cy="3373848"/>
          </a:xfrm>
        </p:spPr>
        <p:txBody>
          <a:bodyPr>
            <a:normAutofit/>
          </a:bodyPr>
          <a:lstStyle/>
          <a:p>
            <a:r>
              <a:rPr lang="en-GB" dirty="0"/>
              <a:t>Welcome to                   </a:t>
            </a:r>
            <a:r>
              <a:rPr lang="en-GB" dirty="0" err="1"/>
              <a:t>oaktree</a:t>
            </a:r>
            <a:br>
              <a:rPr lang="en-GB" dirty="0"/>
            </a:br>
            <a:endParaRPr lang="en-GB" dirty="0"/>
          </a:p>
        </p:txBody>
      </p:sp>
      <p:sp>
        <p:nvSpPr>
          <p:cNvPr id="3" name="Subtitle 2"/>
          <p:cNvSpPr>
            <a:spLocks noGrp="1"/>
          </p:cNvSpPr>
          <p:nvPr>
            <p:ph type="subTitle" idx="1"/>
          </p:nvPr>
        </p:nvSpPr>
        <p:spPr>
          <a:xfrm>
            <a:off x="4984943" y="6383975"/>
            <a:ext cx="8894357" cy="1497997"/>
          </a:xfrm>
        </p:spPr>
        <p:txBody>
          <a:bodyPr/>
          <a:lstStyle/>
          <a:p>
            <a:r>
              <a:rPr lang="en-GB" dirty="0">
                <a:solidFill>
                  <a:schemeClr val="bg1"/>
                </a:solidFill>
              </a:rPr>
              <a:t>Information for September 2024 starters.</a:t>
            </a:r>
          </a:p>
        </p:txBody>
      </p:sp>
      <mc:AlternateContent xmlns:mc="http://schemas.openxmlformats.org/markup-compatibility/2006" xmlns:pslz="http://schemas.microsoft.com/office/powerpoint/2016/slidezoom">
        <mc:Choice Requires="pslz">
          <p:graphicFrame>
            <p:nvGraphicFramePr>
              <p:cNvPr id="5" name="Slide Zoom 4">
                <a:extLst>
                  <a:ext uri="{FF2B5EF4-FFF2-40B4-BE49-F238E27FC236}">
                    <a16:creationId xmlns:a16="http://schemas.microsoft.com/office/drawing/2014/main" id="{FC78FF0F-CD76-40DA-BCD8-D35445EBB1DB}"/>
                  </a:ext>
                </a:extLst>
              </p:cNvPr>
              <p:cNvGraphicFramePr>
                <a:graphicFrameLocks noChangeAspect="1"/>
              </p:cNvGraphicFramePr>
              <p:nvPr>
                <p:extLst>
                  <p:ext uri="{D42A27DB-BD31-4B8C-83A1-F6EECF244321}">
                    <p14:modId xmlns:p14="http://schemas.microsoft.com/office/powerpoint/2010/main" val="2388696197"/>
                  </p:ext>
                </p:extLst>
              </p:nvPr>
            </p:nvGraphicFramePr>
            <p:xfrm>
              <a:off x="-434109" y="2068707"/>
              <a:ext cx="3048000" cy="1714500"/>
            </p:xfrm>
            <a:graphic>
              <a:graphicData uri="http://schemas.microsoft.com/office/powerpoint/2016/slidezoom">
                <pslz:sldZm>
                  <pslz:sldZmObj sldId="259" cId="3300360794">
                    <pslz:zmPr id="{3013001A-160E-401D-ABDA-2BDA03FE159F}" returnToParent="0" transitionDur="1000">
                      <p166:blipFill xmlns:p166="http://schemas.microsoft.com/office/powerpoint/2016/6/main">
                        <a:blip r:embed="rId4"/>
                        <a:stretch>
                          <a:fillRect/>
                        </a:stretch>
                      </p166:blipFill>
                      <p166:spPr xmlns:p166="http://schemas.microsoft.com/office/powerpoint/2016/6/main">
                        <a:xfrm>
                          <a:off x="0" y="0"/>
                          <a:ext cx="3048000" cy="1714500"/>
                        </a:xfrm>
                        <a:prstGeom prst="rect">
                          <a:avLst/>
                        </a:prstGeom>
                        <a:ln w="3175">
                          <a:solidFill>
                            <a:prstClr val="ltGray"/>
                          </a:solidFill>
                        </a:ln>
                      </p166:spPr>
                    </pslz:zmPr>
                  </pslz:sldZmObj>
                </pslz:sldZm>
              </a:graphicData>
            </a:graphic>
          </p:graphicFrame>
        </mc:Choice>
        <mc:Fallback xmlns="">
          <p:pic>
            <p:nvPicPr>
              <p:cNvPr id="5" name="Slide Zoom 4">
                <a:hlinkClick r:id="rId5" action="ppaction://hlinksldjump"/>
                <a:extLst>
                  <a:ext uri="{FF2B5EF4-FFF2-40B4-BE49-F238E27FC236}">
                    <a16:creationId xmlns:a16="http://schemas.microsoft.com/office/drawing/2014/main" id="{FC78FF0F-CD76-40DA-BCD8-D35445EBB1DB}"/>
                  </a:ext>
                </a:extLst>
              </p:cNvPr>
              <p:cNvPicPr>
                <a:picLocks noGrp="1" noRot="1" noChangeAspect="1" noMove="1" noResize="1" noEditPoints="1" noAdjustHandles="1" noChangeArrowheads="1" noChangeShapeType="1"/>
              </p:cNvPicPr>
              <p:nvPr/>
            </p:nvPicPr>
            <p:blipFill>
              <a:blip r:embed="rId6"/>
              <a:stretch>
                <a:fillRect/>
              </a:stretch>
            </p:blipFill>
            <p:spPr>
              <a:xfrm>
                <a:off x="-434109" y="2068707"/>
                <a:ext cx="3048000" cy="1714500"/>
              </a:xfrm>
              <a:prstGeom prst="rect">
                <a:avLst/>
              </a:prstGeom>
              <a:ln w="3175">
                <a:solidFill>
                  <a:prstClr val="ltGray"/>
                </a:solidFill>
              </a:ln>
            </p:spPr>
          </p:pic>
        </mc:Fallback>
      </mc:AlternateContent>
    </p:spTree>
    <p:extLst>
      <p:ext uri="{BB962C8B-B14F-4D97-AF65-F5344CB8AC3E}">
        <p14:creationId xmlns:p14="http://schemas.microsoft.com/office/powerpoint/2010/main" val="334887673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Attendance</a:t>
            </a:r>
          </a:p>
        </p:txBody>
      </p:sp>
      <p:sp>
        <p:nvSpPr>
          <p:cNvPr id="3" name="Content Placeholder 2"/>
          <p:cNvSpPr>
            <a:spLocks noGrp="1"/>
          </p:cNvSpPr>
          <p:nvPr>
            <p:ph idx="1"/>
          </p:nvPr>
        </p:nvSpPr>
        <p:spPr/>
        <p:txBody>
          <a:bodyPr/>
          <a:lstStyle/>
          <a:p>
            <a:r>
              <a:rPr lang="en-GB" dirty="0"/>
              <a:t>Attendance is really, really important</a:t>
            </a:r>
          </a:p>
          <a:p>
            <a:r>
              <a:rPr lang="en-GB" dirty="0"/>
              <a:t>Learning is fast paced – we learn a sound once. </a:t>
            </a:r>
          </a:p>
          <a:p>
            <a:r>
              <a:rPr lang="en-GB" dirty="0"/>
              <a:t>Socially they struggle if they miss a lot of school.</a:t>
            </a:r>
          </a:p>
          <a:p>
            <a:r>
              <a:rPr lang="en-GB" dirty="0"/>
              <a:t>Attendance rewards – We have raffle to win a £20 Smyths Toys voucher every term.  Class rewards such as pizza delivery or class disco.  </a:t>
            </a:r>
          </a:p>
          <a:p>
            <a:r>
              <a:rPr lang="en-GB" dirty="0"/>
              <a:t>Nervousness can often give children a sore tummy or headache or something that they can’t quite explain.  Send them in, we will send them home if they are poorly. </a:t>
            </a:r>
          </a:p>
        </p:txBody>
      </p:sp>
    </p:spTree>
    <p:extLst>
      <p:ext uri="{BB962C8B-B14F-4D97-AF65-F5344CB8AC3E}">
        <p14:creationId xmlns:p14="http://schemas.microsoft.com/office/powerpoint/2010/main" val="228422052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lunches</a:t>
            </a:r>
          </a:p>
        </p:txBody>
      </p:sp>
      <p:sp>
        <p:nvSpPr>
          <p:cNvPr id="3" name="Content Placeholder 2"/>
          <p:cNvSpPr>
            <a:spLocks noGrp="1"/>
          </p:cNvSpPr>
          <p:nvPr>
            <p:ph idx="1"/>
          </p:nvPr>
        </p:nvSpPr>
        <p:spPr>
          <a:xfrm>
            <a:off x="1451579" y="2015732"/>
            <a:ext cx="9603275" cy="4049402"/>
          </a:xfrm>
        </p:spPr>
        <p:txBody>
          <a:bodyPr>
            <a:normAutofit/>
          </a:bodyPr>
          <a:lstStyle/>
          <a:p>
            <a:r>
              <a:rPr lang="en-GB" dirty="0"/>
              <a:t>Free hot dinners are provided – please register.</a:t>
            </a:r>
          </a:p>
          <a:p>
            <a:r>
              <a:rPr lang="en-GB" dirty="0"/>
              <a:t>You need to book them online. 48 hours ahead.  Registration will be provided.</a:t>
            </a:r>
          </a:p>
          <a:p>
            <a:r>
              <a:rPr lang="en-GB" dirty="0"/>
              <a:t>There are three choices each day.  Meat, vegetarian or jacket potato. </a:t>
            </a:r>
          </a:p>
          <a:p>
            <a:r>
              <a:rPr lang="en-GB" dirty="0"/>
              <a:t>If you prefer to send a packed lunch from home you can.  We ask that it is a healthy lunch with something filing such as a sandwich, wrap or roll with a yoghurt and a piece of fruit is ideal.  They can have crisps and a small chocolate biscuit/bar but not chocolate bars or sweets.  </a:t>
            </a:r>
          </a:p>
          <a:p>
            <a:r>
              <a:rPr lang="en-GB" dirty="0"/>
              <a:t>They drink water in class but can have juice or squash at lunch.  No fizzy drinks. </a:t>
            </a:r>
          </a:p>
        </p:txBody>
      </p:sp>
    </p:spTree>
    <p:extLst>
      <p:ext uri="{BB962C8B-B14F-4D97-AF65-F5344CB8AC3E}">
        <p14:creationId xmlns:p14="http://schemas.microsoft.com/office/powerpoint/2010/main" val="386329308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Communicating with home</a:t>
            </a:r>
          </a:p>
        </p:txBody>
      </p:sp>
      <p:sp>
        <p:nvSpPr>
          <p:cNvPr id="3" name="Content Placeholder 2"/>
          <p:cNvSpPr>
            <a:spLocks noGrp="1"/>
          </p:cNvSpPr>
          <p:nvPr>
            <p:ph idx="1"/>
          </p:nvPr>
        </p:nvSpPr>
        <p:spPr>
          <a:xfrm>
            <a:off x="1451579" y="2015732"/>
            <a:ext cx="9603275" cy="3898931"/>
          </a:xfrm>
        </p:spPr>
        <p:txBody>
          <a:bodyPr>
            <a:normAutofit/>
          </a:bodyPr>
          <a:lstStyle/>
          <a:p>
            <a:r>
              <a:rPr lang="en-GB" dirty="0"/>
              <a:t>We use Class dojo for sharing what is happening in class. </a:t>
            </a:r>
          </a:p>
          <a:p>
            <a:r>
              <a:rPr lang="en-GB" dirty="0"/>
              <a:t>We use it to send messages.</a:t>
            </a:r>
          </a:p>
          <a:p>
            <a:r>
              <a:rPr lang="en-GB" dirty="0"/>
              <a:t>We send home paintings and creations as they do them.  This gives you a chance to chat about what they did at school. </a:t>
            </a:r>
          </a:p>
          <a:p>
            <a:r>
              <a:rPr lang="en-GB" dirty="0"/>
              <a:t>Please let us know if someone different is picking up from school. </a:t>
            </a:r>
          </a:p>
          <a:p>
            <a:r>
              <a:rPr lang="en-GB" dirty="0"/>
              <a:t>Please let us know if your child is going to be absent from school.  </a:t>
            </a:r>
          </a:p>
        </p:txBody>
      </p:sp>
    </p:spTree>
    <p:extLst>
      <p:ext uri="{BB962C8B-B14F-4D97-AF65-F5344CB8AC3E}">
        <p14:creationId xmlns:p14="http://schemas.microsoft.com/office/powerpoint/2010/main" val="418633775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stretch>
            <a:fillRect/>
          </a:stretch>
        </p:blipFill>
        <p:spPr>
          <a:xfrm>
            <a:off x="71717" y="-280945"/>
            <a:ext cx="14112915" cy="7138945"/>
          </a:xfrm>
          <a:prstGeom prst="rect">
            <a:avLst/>
          </a:prstGeom>
        </p:spPr>
      </p:pic>
      <p:sp>
        <p:nvSpPr>
          <p:cNvPr id="2" name="Title 1"/>
          <p:cNvSpPr>
            <a:spLocks noGrp="1"/>
          </p:cNvSpPr>
          <p:nvPr>
            <p:ph type="title"/>
          </p:nvPr>
        </p:nvSpPr>
        <p:spPr/>
        <p:txBody>
          <a:bodyPr/>
          <a:lstStyle/>
          <a:p>
            <a:r>
              <a:rPr lang="en-GB" dirty="0" err="1"/>
              <a:t>WEbsite</a:t>
            </a:r>
            <a:endParaRPr lang="en-GB" dirty="0"/>
          </a:p>
        </p:txBody>
      </p:sp>
      <p:sp>
        <p:nvSpPr>
          <p:cNvPr id="3" name="Content Placeholder 2"/>
          <p:cNvSpPr>
            <a:spLocks noGrp="1"/>
          </p:cNvSpPr>
          <p:nvPr>
            <p:ph idx="1"/>
          </p:nvPr>
        </p:nvSpPr>
        <p:spPr>
          <a:xfrm>
            <a:off x="1451579" y="2015732"/>
            <a:ext cx="9603275" cy="3968379"/>
          </a:xfrm>
        </p:spPr>
        <p:txBody>
          <a:bodyPr>
            <a:normAutofit/>
          </a:bodyPr>
          <a:lstStyle/>
          <a:p>
            <a:pPr marL="0" indent="0">
              <a:buNone/>
            </a:pPr>
            <a:r>
              <a:rPr lang="en-GB" dirty="0">
                <a:solidFill>
                  <a:schemeClr val="bg1"/>
                </a:solidFill>
              </a:rPr>
              <a:t>You can go to our website.  </a:t>
            </a:r>
            <a:r>
              <a:rPr lang="en-GB" dirty="0"/>
              <a:t>If you google “</a:t>
            </a:r>
            <a:r>
              <a:rPr lang="en-GB" dirty="0" err="1"/>
              <a:t>Oaktree</a:t>
            </a:r>
            <a:r>
              <a:rPr lang="en-GB" dirty="0"/>
              <a:t> school Swindon” it will come up. </a:t>
            </a:r>
          </a:p>
          <a:p>
            <a:pPr marL="0" indent="0">
              <a:buNone/>
            </a:pPr>
            <a:r>
              <a:rPr lang="en-GB" dirty="0"/>
              <a:t>You will find  </a:t>
            </a:r>
          </a:p>
          <a:p>
            <a:pPr>
              <a:buFont typeface="Wingdings" panose="05000000000000000000" pitchFamily="2" charset="2"/>
              <a:buChar char="ü"/>
            </a:pPr>
            <a:r>
              <a:rPr lang="en-GB" dirty="0"/>
              <a:t>Our class pages</a:t>
            </a:r>
          </a:p>
          <a:p>
            <a:pPr>
              <a:buFont typeface="Wingdings" panose="05000000000000000000" pitchFamily="2" charset="2"/>
              <a:buChar char="ü"/>
            </a:pPr>
            <a:r>
              <a:rPr lang="en-GB" dirty="0"/>
              <a:t>This will give you an idea of our classrooms, outdoor areas and the sort of activities that we do in Reception. </a:t>
            </a:r>
          </a:p>
          <a:p>
            <a:pPr marL="0" indent="0">
              <a:buNone/>
            </a:pPr>
            <a:r>
              <a:rPr lang="en-GB" dirty="0">
                <a:hlinkClick r:id="rId4"/>
              </a:rPr>
              <a:t>https://www.oaktree.swindon.sch.uk/</a:t>
            </a:r>
            <a:endParaRPr lang="en-GB" dirty="0"/>
          </a:p>
          <a:p>
            <a:pPr marL="0" indent="0">
              <a:buNone/>
            </a:pPr>
            <a:r>
              <a:rPr lang="en-GB" dirty="0"/>
              <a:t>You can also just have a look around the website and see the sort of things we do in school.  </a:t>
            </a:r>
          </a:p>
          <a:p>
            <a:pPr marL="0" indent="0">
              <a:buNone/>
            </a:pPr>
            <a:endParaRPr lang="en-GB" dirty="0"/>
          </a:p>
        </p:txBody>
      </p:sp>
      <p:pic>
        <p:nvPicPr>
          <p:cNvPr id="5" name="Picture 4"/>
          <p:cNvPicPr>
            <a:picLocks noChangeAspect="1"/>
          </p:cNvPicPr>
          <p:nvPr/>
        </p:nvPicPr>
        <p:blipFill>
          <a:blip r:embed="rId5"/>
          <a:stretch>
            <a:fillRect/>
          </a:stretch>
        </p:blipFill>
        <p:spPr>
          <a:xfrm>
            <a:off x="-1404938" y="-1014413"/>
            <a:ext cx="15001875" cy="8886825"/>
          </a:xfrm>
          <a:prstGeom prst="rect">
            <a:avLst/>
          </a:prstGeom>
        </p:spPr>
      </p:pic>
    </p:spTree>
    <p:extLst>
      <p:ext uri="{BB962C8B-B14F-4D97-AF65-F5344CB8AC3E}">
        <p14:creationId xmlns:p14="http://schemas.microsoft.com/office/powerpoint/2010/main" val="65326999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What can you do to get ready?</a:t>
            </a:r>
          </a:p>
        </p:txBody>
      </p:sp>
      <p:sp>
        <p:nvSpPr>
          <p:cNvPr id="3" name="Content Placeholder 2"/>
          <p:cNvSpPr>
            <a:spLocks noGrp="1"/>
          </p:cNvSpPr>
          <p:nvPr>
            <p:ph idx="1"/>
          </p:nvPr>
        </p:nvSpPr>
        <p:spPr>
          <a:xfrm>
            <a:off x="1451579" y="2015732"/>
            <a:ext cx="9603275" cy="4234597"/>
          </a:xfrm>
        </p:spPr>
        <p:txBody>
          <a:bodyPr>
            <a:normAutofit lnSpcReduction="10000"/>
          </a:bodyPr>
          <a:lstStyle/>
          <a:p>
            <a:r>
              <a:rPr lang="en-GB" dirty="0"/>
              <a:t>Talk, talk, talk! Chatting to your child about what you are doing will make the biggest difference to how they get on in school.  </a:t>
            </a:r>
          </a:p>
          <a:p>
            <a:r>
              <a:rPr lang="en-GB" dirty="0"/>
              <a:t>Reading stories.  Reading to them is the next best way to get them ready for school.  Bedtime stories are such a lovely way to settle down for sleep.</a:t>
            </a:r>
          </a:p>
          <a:p>
            <a:r>
              <a:rPr lang="en-GB" dirty="0"/>
              <a:t>Practical tasks.  Putting on their coats and shoes is a great skill for them to learn.  They feel very grown up and ready for school when they can do it (not to mention the time it saves us when going out to play!)</a:t>
            </a:r>
          </a:p>
          <a:p>
            <a:r>
              <a:rPr lang="en-GB" dirty="0"/>
              <a:t>Toileting.  Encouraging your child to go to the toilet independently is another great help.  </a:t>
            </a:r>
          </a:p>
          <a:p>
            <a:r>
              <a:rPr lang="en-GB" dirty="0"/>
              <a:t>Get into a good, healthy bedtime routine.  Minimise screen time before bed.  Think about how much harder everything is when you are tired.</a:t>
            </a:r>
          </a:p>
          <a:p>
            <a:endParaRPr lang="en-GB" dirty="0"/>
          </a:p>
        </p:txBody>
      </p:sp>
    </p:spTree>
    <p:extLst>
      <p:ext uri="{BB962C8B-B14F-4D97-AF65-F5344CB8AC3E}">
        <p14:creationId xmlns:p14="http://schemas.microsoft.com/office/powerpoint/2010/main" val="276408661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September 2024</a:t>
            </a:r>
          </a:p>
        </p:txBody>
      </p:sp>
      <p:sp>
        <p:nvSpPr>
          <p:cNvPr id="3" name="Content Placeholder 2"/>
          <p:cNvSpPr>
            <a:spLocks noGrp="1"/>
          </p:cNvSpPr>
          <p:nvPr>
            <p:ph idx="1"/>
          </p:nvPr>
        </p:nvSpPr>
        <p:spPr>
          <a:xfrm>
            <a:off x="931817" y="2015732"/>
            <a:ext cx="10123037" cy="3450613"/>
          </a:xfrm>
        </p:spPr>
        <p:txBody>
          <a:bodyPr>
            <a:normAutofit/>
          </a:bodyPr>
          <a:lstStyle/>
          <a:p>
            <a:r>
              <a:rPr lang="en-GB" dirty="0"/>
              <a:t>4 days of children in small groups for the morning. 4</a:t>
            </a:r>
            <a:r>
              <a:rPr lang="en-GB" baseline="30000" dirty="0"/>
              <a:t>th</a:t>
            </a:r>
            <a:r>
              <a:rPr lang="en-GB" dirty="0"/>
              <a:t>, 5</a:t>
            </a:r>
            <a:r>
              <a:rPr lang="en-GB" baseline="30000" dirty="0"/>
              <a:t>th</a:t>
            </a:r>
            <a:r>
              <a:rPr lang="en-GB" dirty="0"/>
              <a:t> ,6</a:t>
            </a:r>
            <a:r>
              <a:rPr lang="en-GB" baseline="30000" dirty="0"/>
              <a:t>th</a:t>
            </a:r>
            <a:r>
              <a:rPr lang="en-GB" dirty="0"/>
              <a:t> and 9</a:t>
            </a:r>
            <a:r>
              <a:rPr lang="en-GB" baseline="30000" dirty="0"/>
              <a:t>th</a:t>
            </a:r>
            <a:r>
              <a:rPr lang="en-GB" dirty="0"/>
              <a:t>  You will be given one.</a:t>
            </a:r>
          </a:p>
          <a:p>
            <a:r>
              <a:rPr lang="en-GB" dirty="0"/>
              <a:t>3 days of half a class morning/half a class afternoon. 10</a:t>
            </a:r>
            <a:r>
              <a:rPr lang="en-GB" baseline="30000" dirty="0"/>
              <a:t>th</a:t>
            </a:r>
            <a:r>
              <a:rPr lang="en-GB" dirty="0"/>
              <a:t>, 11</a:t>
            </a:r>
            <a:r>
              <a:rPr lang="en-GB" baseline="30000" dirty="0"/>
              <a:t>th </a:t>
            </a:r>
            <a:r>
              <a:rPr lang="en-GB" dirty="0"/>
              <a:t>12</a:t>
            </a:r>
            <a:r>
              <a:rPr lang="en-GB" baseline="30000" dirty="0"/>
              <a:t>th  </a:t>
            </a:r>
            <a:r>
              <a:rPr lang="en-GB" dirty="0"/>
              <a:t> You do all 3.</a:t>
            </a:r>
          </a:p>
          <a:p>
            <a:r>
              <a:rPr lang="en-GB" dirty="0"/>
              <a:t>2 days of whole class all morning including staying for lunch. 13</a:t>
            </a:r>
            <a:r>
              <a:rPr lang="en-GB" baseline="30000" dirty="0"/>
              <a:t>th</a:t>
            </a:r>
            <a:r>
              <a:rPr lang="en-GB" dirty="0"/>
              <a:t>, 16</a:t>
            </a:r>
            <a:r>
              <a:rPr lang="en-GB" baseline="30000" dirty="0"/>
              <a:t>th </a:t>
            </a:r>
            <a:r>
              <a:rPr lang="en-GB" dirty="0"/>
              <a:t>17</a:t>
            </a:r>
            <a:r>
              <a:rPr lang="en-GB" baseline="30000" dirty="0"/>
              <a:t>th </a:t>
            </a:r>
            <a:r>
              <a:rPr lang="en-GB" dirty="0"/>
              <a:t>Do all 3.</a:t>
            </a:r>
          </a:p>
          <a:p>
            <a:r>
              <a:rPr lang="en-GB" dirty="0"/>
              <a:t>18</a:t>
            </a:r>
            <a:r>
              <a:rPr lang="en-GB" baseline="30000" dirty="0"/>
              <a:t>th</a:t>
            </a:r>
            <a:r>
              <a:rPr lang="en-GB" dirty="0"/>
              <a:t>  September – All children in full time.  </a:t>
            </a:r>
          </a:p>
          <a:p>
            <a:r>
              <a:rPr lang="en-GB" dirty="0"/>
              <a:t>If you also have a child that will be in Nursery or Acorns next year, let me know which sessions they are doing (am or pm) and we will put your child am or pm for that week. </a:t>
            </a:r>
          </a:p>
        </p:txBody>
      </p:sp>
    </p:spTree>
    <p:extLst>
      <p:ext uri="{BB962C8B-B14F-4D97-AF65-F5344CB8AC3E}">
        <p14:creationId xmlns:p14="http://schemas.microsoft.com/office/powerpoint/2010/main" val="218974578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What next?</a:t>
            </a:r>
          </a:p>
        </p:txBody>
      </p:sp>
      <p:sp>
        <p:nvSpPr>
          <p:cNvPr id="3" name="Content Placeholder 2"/>
          <p:cNvSpPr>
            <a:spLocks noGrp="1"/>
          </p:cNvSpPr>
          <p:nvPr>
            <p:ph idx="1"/>
          </p:nvPr>
        </p:nvSpPr>
        <p:spPr>
          <a:xfrm>
            <a:off x="1451579" y="2015732"/>
            <a:ext cx="9603275" cy="4019308"/>
          </a:xfrm>
        </p:spPr>
        <p:txBody>
          <a:bodyPr/>
          <a:lstStyle/>
          <a:p>
            <a:r>
              <a:rPr lang="en-GB" dirty="0"/>
              <a:t> Sign up to classroom dojo.</a:t>
            </a:r>
          </a:p>
          <a:p>
            <a:r>
              <a:rPr lang="en-GB" dirty="0"/>
              <a:t>Taster sessions – New to Oaktree ONLY.  </a:t>
            </a:r>
          </a:p>
          <a:p>
            <a:r>
              <a:rPr lang="en-GB" dirty="0"/>
              <a:t>June 27</a:t>
            </a:r>
            <a:r>
              <a:rPr lang="en-GB" baseline="30000" dirty="0"/>
              <a:t>th</a:t>
            </a:r>
            <a:r>
              <a:rPr lang="en-GB" dirty="0"/>
              <a:t>  3.30 – 4.15   and    July 4</a:t>
            </a:r>
            <a:r>
              <a:rPr lang="en-GB" baseline="30000" dirty="0"/>
              <a:t>th</a:t>
            </a:r>
            <a:r>
              <a:rPr lang="en-GB" dirty="0"/>
              <a:t> 9.30 – 11.00</a:t>
            </a:r>
          </a:p>
          <a:p>
            <a:r>
              <a:rPr lang="en-GB" dirty="0"/>
              <a:t>Sign up for a meeting to complete paperwork and discuss your child. </a:t>
            </a:r>
            <a:r>
              <a:rPr lang="en-GB" dirty="0">
                <a:solidFill>
                  <a:srgbClr val="FF0000"/>
                </a:solidFill>
              </a:rPr>
              <a:t>W/C 15</a:t>
            </a:r>
            <a:r>
              <a:rPr lang="en-GB" baseline="30000" dirty="0">
                <a:solidFill>
                  <a:srgbClr val="FF0000"/>
                </a:solidFill>
              </a:rPr>
              <a:t>th</a:t>
            </a:r>
            <a:r>
              <a:rPr lang="en-GB" dirty="0">
                <a:solidFill>
                  <a:srgbClr val="FF0000"/>
                </a:solidFill>
              </a:rPr>
              <a:t> July</a:t>
            </a:r>
          </a:p>
          <a:p>
            <a:r>
              <a:rPr lang="en-GB" dirty="0"/>
              <a:t>We will sign your child up for free school meals. </a:t>
            </a:r>
          </a:p>
          <a:p>
            <a:r>
              <a:rPr lang="en-GB" dirty="0"/>
              <a:t>Sort out uniform, book bag etc. </a:t>
            </a:r>
          </a:p>
          <a:p>
            <a:r>
              <a:rPr lang="en-GB" dirty="0"/>
              <a:t>And don’t forget all that talking and reading!</a:t>
            </a:r>
          </a:p>
          <a:p>
            <a:endParaRPr lang="en-GB" dirty="0"/>
          </a:p>
          <a:p>
            <a:endParaRPr lang="en-GB" dirty="0"/>
          </a:p>
          <a:p>
            <a:endParaRPr lang="en-GB" dirty="0"/>
          </a:p>
        </p:txBody>
      </p:sp>
    </p:spTree>
    <p:extLst>
      <p:ext uri="{BB962C8B-B14F-4D97-AF65-F5344CB8AC3E}">
        <p14:creationId xmlns:p14="http://schemas.microsoft.com/office/powerpoint/2010/main" val="330933786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Who are we?</a:t>
            </a:r>
          </a:p>
        </p:txBody>
      </p:sp>
      <p:sp>
        <p:nvSpPr>
          <p:cNvPr id="3" name="Content Placeholder 2"/>
          <p:cNvSpPr>
            <a:spLocks noGrp="1"/>
          </p:cNvSpPr>
          <p:nvPr>
            <p:ph idx="1"/>
          </p:nvPr>
        </p:nvSpPr>
        <p:spPr>
          <a:xfrm>
            <a:off x="1451579" y="1853754"/>
            <a:ext cx="9603275" cy="4258491"/>
          </a:xfrm>
        </p:spPr>
        <p:txBody>
          <a:bodyPr>
            <a:normAutofit fontScale="92500" lnSpcReduction="10000"/>
          </a:bodyPr>
          <a:lstStyle/>
          <a:p>
            <a:r>
              <a:rPr lang="en-GB" dirty="0"/>
              <a:t>We are a Primary School with additional Early Years rooms which means we have children from ages 2 to 11.  </a:t>
            </a:r>
          </a:p>
          <a:p>
            <a:r>
              <a:rPr lang="en-GB" dirty="0"/>
              <a:t>We are based on a huge site in Park South.  We are very lucky to have lots of beautiful areas to play and learn.  We have a wildlife area, a woodland, several outdoor playgrounds, an allotment and a story telling garden.  Reception classrooms have a lovely outdoor area that the children have access to for most of the day.  </a:t>
            </a:r>
          </a:p>
          <a:p>
            <a:r>
              <a:rPr lang="en-GB" dirty="0"/>
              <a:t>We are a friendly and nurturing school (with several awards to prove it!).  This means that we are not only focused on your child learning to read and write but also about their ability to make friends, be happy, make good choices and generally become the best version of themselves.  We have a </a:t>
            </a:r>
            <a:r>
              <a:rPr lang="en-GB" dirty="0" err="1"/>
              <a:t>nuture</a:t>
            </a:r>
            <a:r>
              <a:rPr lang="en-GB" dirty="0"/>
              <a:t> room called Rainbow Room that gives extra support in these areas.   We have a Hygge ethos which means we are welcoming and homely,  we learn from nature and look after each child’s well-being. </a:t>
            </a:r>
          </a:p>
        </p:txBody>
      </p:sp>
    </p:spTree>
    <p:extLst>
      <p:ext uri="{BB962C8B-B14F-4D97-AF65-F5344CB8AC3E}">
        <p14:creationId xmlns:p14="http://schemas.microsoft.com/office/powerpoint/2010/main" val="330036079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descr="Image preview"/>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796758" y="99338"/>
            <a:ext cx="3395241" cy="2546431"/>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p:txBody>
          <a:bodyPr/>
          <a:lstStyle/>
          <a:p>
            <a:r>
              <a:rPr lang="en-GB" dirty="0"/>
              <a:t>Reception classes</a:t>
            </a:r>
          </a:p>
        </p:txBody>
      </p:sp>
      <p:sp>
        <p:nvSpPr>
          <p:cNvPr id="3" name="Content Placeholder 2"/>
          <p:cNvSpPr>
            <a:spLocks noGrp="1"/>
          </p:cNvSpPr>
          <p:nvPr>
            <p:ph idx="1"/>
          </p:nvPr>
        </p:nvSpPr>
        <p:spPr/>
        <p:txBody>
          <a:bodyPr/>
          <a:lstStyle/>
          <a:p>
            <a:r>
              <a:rPr lang="en-GB" dirty="0"/>
              <a:t>Your child will be in either Butterflies or Bumblebees.</a:t>
            </a:r>
          </a:p>
          <a:p>
            <a:r>
              <a:rPr lang="en-GB" dirty="0"/>
              <a:t>You will hear this a lot as they quickly form a strong sense of belonging.</a:t>
            </a:r>
          </a:p>
          <a:p>
            <a:r>
              <a:rPr lang="en-GB" dirty="0"/>
              <a:t>Miss While teaches Butterflies class.</a:t>
            </a:r>
          </a:p>
          <a:p>
            <a:r>
              <a:rPr lang="en-GB" dirty="0"/>
              <a:t>Mrs Hooker teaches Bumblebees class. </a:t>
            </a:r>
          </a:p>
          <a:p>
            <a:r>
              <a:rPr lang="en-GB" dirty="0"/>
              <a:t>Lots of learning through play</a:t>
            </a:r>
          </a:p>
          <a:p>
            <a:r>
              <a:rPr lang="en-GB" dirty="0"/>
              <a:t>Taught sessions daily for phonics and maths and other sessions such as music and talking about the past.</a:t>
            </a:r>
          </a:p>
          <a:p>
            <a:endParaRPr lang="en-GB" dirty="0"/>
          </a:p>
          <a:p>
            <a:endParaRPr lang="en-GB" dirty="0"/>
          </a:p>
        </p:txBody>
      </p:sp>
    </p:spTree>
    <p:extLst>
      <p:ext uri="{BB962C8B-B14F-4D97-AF65-F5344CB8AC3E}">
        <p14:creationId xmlns:p14="http://schemas.microsoft.com/office/powerpoint/2010/main" val="129435260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What is Foundation Stage?</a:t>
            </a:r>
          </a:p>
        </p:txBody>
      </p:sp>
      <p:sp>
        <p:nvSpPr>
          <p:cNvPr id="3" name="Content Placeholder 2"/>
          <p:cNvSpPr>
            <a:spLocks noGrp="1"/>
          </p:cNvSpPr>
          <p:nvPr>
            <p:ph idx="1"/>
          </p:nvPr>
        </p:nvSpPr>
        <p:spPr/>
        <p:txBody>
          <a:bodyPr/>
          <a:lstStyle/>
          <a:p>
            <a:r>
              <a:rPr lang="en-GB" dirty="0"/>
              <a:t>Foundation Stage is the part of school we also call Early Years.  It includes Acorns (Age 2), Nursery (Age 3 and 4) and Reception (Age 4 and 5) .  They leave the Foundation Stage when they go into Key Stage 1 next year. </a:t>
            </a:r>
          </a:p>
          <a:p>
            <a:r>
              <a:rPr lang="en-GB" dirty="0"/>
              <a:t>EYFS is the framework that we follow with children from birth to 5.  It sets out all the standards that we need to follow.  If your child has been to nursery or a childminder they will have been following the same guidelines as us.  </a:t>
            </a:r>
          </a:p>
          <a:p>
            <a:r>
              <a:rPr lang="en-GB" dirty="0"/>
              <a:t>Early Learning Goals are the standards that a child is expected to achieve by the time they leave us next July.  </a:t>
            </a:r>
          </a:p>
        </p:txBody>
      </p:sp>
    </p:spTree>
    <p:extLst>
      <p:ext uri="{BB962C8B-B14F-4D97-AF65-F5344CB8AC3E}">
        <p14:creationId xmlns:p14="http://schemas.microsoft.com/office/powerpoint/2010/main" val="302879492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Image preview"/>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5400000">
            <a:off x="6779418" y="926307"/>
            <a:ext cx="5810252" cy="4357689"/>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p:txBody>
          <a:bodyPr/>
          <a:lstStyle/>
          <a:p>
            <a:r>
              <a:rPr lang="en-GB" dirty="0"/>
              <a:t>Areas of Learning and </a:t>
            </a:r>
            <a:br>
              <a:rPr lang="en-GB" dirty="0"/>
            </a:br>
            <a:r>
              <a:rPr lang="en-GB" dirty="0"/>
              <a:t>Early Learning goals</a:t>
            </a:r>
          </a:p>
        </p:txBody>
      </p:sp>
      <p:sp>
        <p:nvSpPr>
          <p:cNvPr id="3" name="Content Placeholder 2"/>
          <p:cNvSpPr>
            <a:spLocks noGrp="1"/>
          </p:cNvSpPr>
          <p:nvPr>
            <p:ph idx="1"/>
          </p:nvPr>
        </p:nvSpPr>
        <p:spPr>
          <a:xfrm>
            <a:off x="1451579" y="2015732"/>
            <a:ext cx="9603275" cy="3923514"/>
          </a:xfrm>
        </p:spPr>
        <p:txBody>
          <a:bodyPr>
            <a:normAutofit/>
          </a:bodyPr>
          <a:lstStyle/>
          <a:p>
            <a:r>
              <a:rPr lang="en-GB" dirty="0"/>
              <a:t>These goals are split into 7 different areas</a:t>
            </a:r>
          </a:p>
          <a:p>
            <a:r>
              <a:rPr lang="en-GB" b="1" dirty="0"/>
              <a:t>Communication and Language Development</a:t>
            </a:r>
          </a:p>
          <a:p>
            <a:r>
              <a:rPr lang="en-GB" b="1" dirty="0"/>
              <a:t>Personal, Social and Emotional Development</a:t>
            </a:r>
          </a:p>
          <a:p>
            <a:r>
              <a:rPr lang="en-GB" b="1" dirty="0"/>
              <a:t>Physical Development</a:t>
            </a:r>
          </a:p>
          <a:p>
            <a:r>
              <a:rPr lang="en-GB" dirty="0"/>
              <a:t>Literacy</a:t>
            </a:r>
          </a:p>
          <a:p>
            <a:r>
              <a:rPr lang="en-GB" dirty="0"/>
              <a:t>Maths</a:t>
            </a:r>
          </a:p>
          <a:p>
            <a:r>
              <a:rPr lang="en-GB" dirty="0"/>
              <a:t>Understanding the World</a:t>
            </a:r>
          </a:p>
          <a:p>
            <a:r>
              <a:rPr lang="en-GB" dirty="0"/>
              <a:t>Expressive Arts and Design</a:t>
            </a:r>
          </a:p>
          <a:p>
            <a:endParaRPr lang="en-GB" dirty="0"/>
          </a:p>
        </p:txBody>
      </p:sp>
    </p:spTree>
    <p:extLst>
      <p:ext uri="{BB962C8B-B14F-4D97-AF65-F5344CB8AC3E}">
        <p14:creationId xmlns:p14="http://schemas.microsoft.com/office/powerpoint/2010/main" val="122788945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34427AD5-665C-4638-9FFD-78B8630C5123}"/>
              </a:ext>
            </a:extLst>
          </p:cNvPr>
          <p:cNvPicPr>
            <a:picLocks noChangeAspect="1"/>
          </p:cNvPicPr>
          <p:nvPr/>
        </p:nvPicPr>
        <p:blipFill>
          <a:blip r:embed="rId3"/>
          <a:stretch>
            <a:fillRect/>
          </a:stretch>
        </p:blipFill>
        <p:spPr>
          <a:xfrm>
            <a:off x="5770836" y="4465106"/>
            <a:ext cx="1943100" cy="2400300"/>
          </a:xfrm>
          <a:prstGeom prst="rect">
            <a:avLst/>
          </a:prstGeom>
        </p:spPr>
      </p:pic>
      <p:pic>
        <p:nvPicPr>
          <p:cNvPr id="10" name="Picture 9">
            <a:extLst>
              <a:ext uri="{FF2B5EF4-FFF2-40B4-BE49-F238E27FC236}">
                <a16:creationId xmlns:a16="http://schemas.microsoft.com/office/drawing/2014/main" id="{2F1707F9-6791-4EB6-B402-9F33C626AC47}"/>
              </a:ext>
            </a:extLst>
          </p:cNvPr>
          <p:cNvPicPr>
            <a:picLocks noChangeAspect="1"/>
          </p:cNvPicPr>
          <p:nvPr/>
        </p:nvPicPr>
        <p:blipFill>
          <a:blip r:embed="rId4"/>
          <a:stretch>
            <a:fillRect/>
          </a:stretch>
        </p:blipFill>
        <p:spPr>
          <a:xfrm>
            <a:off x="9597421" y="1483930"/>
            <a:ext cx="2286000" cy="2286000"/>
          </a:xfrm>
          <a:prstGeom prst="rect">
            <a:avLst/>
          </a:prstGeom>
        </p:spPr>
      </p:pic>
      <p:sp>
        <p:nvSpPr>
          <p:cNvPr id="2" name="Title 1"/>
          <p:cNvSpPr>
            <a:spLocks noGrp="1"/>
          </p:cNvSpPr>
          <p:nvPr>
            <p:ph type="title"/>
          </p:nvPr>
        </p:nvSpPr>
        <p:spPr/>
        <p:txBody>
          <a:bodyPr/>
          <a:lstStyle/>
          <a:p>
            <a:r>
              <a:rPr lang="en-GB" dirty="0"/>
              <a:t>Active Uniform</a:t>
            </a:r>
          </a:p>
        </p:txBody>
      </p:sp>
      <p:sp>
        <p:nvSpPr>
          <p:cNvPr id="3" name="Content Placeholder 2"/>
          <p:cNvSpPr>
            <a:spLocks noGrp="1"/>
          </p:cNvSpPr>
          <p:nvPr>
            <p:ph idx="1"/>
          </p:nvPr>
        </p:nvSpPr>
        <p:spPr>
          <a:xfrm>
            <a:off x="986119" y="2015732"/>
            <a:ext cx="10068736" cy="4099318"/>
          </a:xfrm>
        </p:spPr>
        <p:txBody>
          <a:bodyPr>
            <a:normAutofit/>
          </a:bodyPr>
          <a:lstStyle/>
          <a:p>
            <a:r>
              <a:rPr lang="en-GB" dirty="0"/>
              <a:t>Red sweatshirt </a:t>
            </a:r>
            <a:r>
              <a:rPr lang="en-GB" dirty="0">
                <a:hlinkClick r:id="rId5"/>
              </a:rPr>
              <a:t>PMG </a:t>
            </a:r>
            <a:r>
              <a:rPr lang="en-GB" dirty="0" err="1">
                <a:hlinkClick r:id="rId5"/>
              </a:rPr>
              <a:t>Schoolwear</a:t>
            </a:r>
            <a:r>
              <a:rPr lang="en-GB" dirty="0">
                <a:hlinkClick r:id="rId5"/>
              </a:rPr>
              <a:t> – Welcome</a:t>
            </a:r>
            <a:endParaRPr lang="en-GB" dirty="0"/>
          </a:p>
          <a:p>
            <a:r>
              <a:rPr lang="en-GB" dirty="0"/>
              <a:t>Red or white polo shirt</a:t>
            </a:r>
          </a:p>
          <a:p>
            <a:r>
              <a:rPr lang="en-GB" b="1" dirty="0"/>
              <a:t>Black jogging bottoms or leggings - PLAIN</a:t>
            </a:r>
          </a:p>
          <a:p>
            <a:r>
              <a:rPr lang="en-GB" b="1" dirty="0"/>
              <a:t>Black trainers – NO LACES </a:t>
            </a:r>
          </a:p>
          <a:p>
            <a:r>
              <a:rPr lang="en-GB" dirty="0"/>
              <a:t>Woodland learning – own wellies if possible, long sleeves/trousers in the summer.</a:t>
            </a:r>
          </a:p>
          <a:p>
            <a:r>
              <a:rPr lang="en-GB" dirty="0"/>
              <a:t>PE – same as every day</a:t>
            </a:r>
          </a:p>
          <a:p>
            <a:r>
              <a:rPr lang="en-GB" dirty="0"/>
              <a:t>Spare set of clothes to be left on their peg</a:t>
            </a:r>
          </a:p>
          <a:p>
            <a:r>
              <a:rPr lang="en-GB" dirty="0"/>
              <a:t>You DO NOT have to have the logo on anything</a:t>
            </a:r>
          </a:p>
        </p:txBody>
      </p:sp>
      <p:pic>
        <p:nvPicPr>
          <p:cNvPr id="4" name="Picture 3">
            <a:extLst>
              <a:ext uri="{FF2B5EF4-FFF2-40B4-BE49-F238E27FC236}">
                <a16:creationId xmlns:a16="http://schemas.microsoft.com/office/drawing/2014/main" id="{4B0A0036-442F-40A2-984F-C235A6721692}"/>
              </a:ext>
            </a:extLst>
          </p:cNvPr>
          <p:cNvPicPr>
            <a:picLocks noChangeAspect="1"/>
          </p:cNvPicPr>
          <p:nvPr/>
        </p:nvPicPr>
        <p:blipFill>
          <a:blip r:embed="rId6"/>
          <a:stretch>
            <a:fillRect/>
          </a:stretch>
        </p:blipFill>
        <p:spPr>
          <a:xfrm>
            <a:off x="6489809" y="936078"/>
            <a:ext cx="1924050" cy="2857500"/>
          </a:xfrm>
          <a:prstGeom prst="rect">
            <a:avLst/>
          </a:prstGeom>
        </p:spPr>
      </p:pic>
      <p:pic>
        <p:nvPicPr>
          <p:cNvPr id="5" name="Picture 4">
            <a:extLst>
              <a:ext uri="{FF2B5EF4-FFF2-40B4-BE49-F238E27FC236}">
                <a16:creationId xmlns:a16="http://schemas.microsoft.com/office/drawing/2014/main" id="{C27E0154-81AD-48F7-B72B-17B3567780A0}"/>
              </a:ext>
            </a:extLst>
          </p:cNvPr>
          <p:cNvPicPr>
            <a:picLocks noChangeAspect="1"/>
          </p:cNvPicPr>
          <p:nvPr/>
        </p:nvPicPr>
        <p:blipFill>
          <a:blip r:embed="rId7"/>
          <a:stretch>
            <a:fillRect/>
          </a:stretch>
        </p:blipFill>
        <p:spPr>
          <a:xfrm>
            <a:off x="8413859" y="294618"/>
            <a:ext cx="1981200" cy="1857375"/>
          </a:xfrm>
          <a:prstGeom prst="rect">
            <a:avLst/>
          </a:prstGeom>
        </p:spPr>
      </p:pic>
      <p:pic>
        <p:nvPicPr>
          <p:cNvPr id="12" name="Picture 11">
            <a:extLst>
              <a:ext uri="{FF2B5EF4-FFF2-40B4-BE49-F238E27FC236}">
                <a16:creationId xmlns:a16="http://schemas.microsoft.com/office/drawing/2014/main" id="{B021704C-F5EC-4F4B-B606-4D82D19F958D}"/>
              </a:ext>
            </a:extLst>
          </p:cNvPr>
          <p:cNvPicPr>
            <a:picLocks noChangeAspect="1"/>
          </p:cNvPicPr>
          <p:nvPr/>
        </p:nvPicPr>
        <p:blipFill>
          <a:blip r:embed="rId8"/>
          <a:stretch>
            <a:fillRect/>
          </a:stretch>
        </p:blipFill>
        <p:spPr>
          <a:xfrm>
            <a:off x="7775027" y="4472989"/>
            <a:ext cx="2286000" cy="2286000"/>
          </a:xfrm>
          <a:prstGeom prst="rect">
            <a:avLst/>
          </a:prstGeom>
        </p:spPr>
      </p:pic>
      <p:pic>
        <p:nvPicPr>
          <p:cNvPr id="1028" name="Picture 4" descr="Oaktree Nursery and Primary School Raglan Sweatshirt">
            <a:extLst>
              <a:ext uri="{FF2B5EF4-FFF2-40B4-BE49-F238E27FC236}">
                <a16:creationId xmlns:a16="http://schemas.microsoft.com/office/drawing/2014/main" id="{915252BF-B628-40D3-9C6B-41E0E3B94E73}"/>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0126060" y="4565146"/>
            <a:ext cx="2065940" cy="206594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5781836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51579" y="804519"/>
            <a:ext cx="9603275" cy="723339"/>
          </a:xfrm>
        </p:spPr>
        <p:txBody>
          <a:bodyPr/>
          <a:lstStyle/>
          <a:p>
            <a:r>
              <a:rPr lang="en-GB" dirty="0"/>
              <a:t>Our day</a:t>
            </a:r>
          </a:p>
        </p:txBody>
      </p:sp>
      <p:sp>
        <p:nvSpPr>
          <p:cNvPr id="3" name="Content Placeholder 2"/>
          <p:cNvSpPr>
            <a:spLocks noGrp="1"/>
          </p:cNvSpPr>
          <p:nvPr>
            <p:ph idx="1"/>
          </p:nvPr>
        </p:nvSpPr>
        <p:spPr>
          <a:xfrm>
            <a:off x="1451579" y="1876837"/>
            <a:ext cx="9603275" cy="4408216"/>
          </a:xfrm>
        </p:spPr>
        <p:txBody>
          <a:bodyPr>
            <a:normAutofit fontScale="25000" lnSpcReduction="20000"/>
          </a:bodyPr>
          <a:lstStyle/>
          <a:p>
            <a:r>
              <a:rPr lang="en-GB" sz="7200" dirty="0">
                <a:solidFill>
                  <a:srgbClr val="FF0000"/>
                </a:solidFill>
              </a:rPr>
              <a:t>8.40 </a:t>
            </a:r>
            <a:r>
              <a:rPr lang="en-GB" sz="7200" dirty="0"/>
              <a:t>Doors open – find your name, hang up your coat, put your lunchbox in the box etc.</a:t>
            </a:r>
          </a:p>
          <a:p>
            <a:r>
              <a:rPr lang="en-GB" sz="7200" dirty="0"/>
              <a:t>Register.  Choose helpers - VIP for the day.  Whole class wake up activity.</a:t>
            </a:r>
          </a:p>
          <a:p>
            <a:r>
              <a:rPr lang="en-GB" sz="7200" dirty="0"/>
              <a:t>Phonics</a:t>
            </a:r>
          </a:p>
          <a:p>
            <a:r>
              <a:rPr lang="en-GB" sz="7200" dirty="0"/>
              <a:t>Learning through play, having snack, small group work.  Milk and Fruit provided free.</a:t>
            </a:r>
          </a:p>
          <a:p>
            <a:r>
              <a:rPr lang="en-GB" sz="7200" dirty="0"/>
              <a:t>Maths</a:t>
            </a:r>
          </a:p>
          <a:p>
            <a:pPr marL="0" indent="0">
              <a:buNone/>
            </a:pPr>
            <a:r>
              <a:rPr lang="en-GB" sz="7200" dirty="0">
                <a:solidFill>
                  <a:srgbClr val="FF0000"/>
                </a:solidFill>
              </a:rPr>
              <a:t>11.30 – 12.30 </a:t>
            </a:r>
            <a:r>
              <a:rPr lang="en-GB" sz="7200" dirty="0"/>
              <a:t>Lunch</a:t>
            </a:r>
          </a:p>
          <a:p>
            <a:r>
              <a:rPr lang="en-GB" sz="6800" dirty="0"/>
              <a:t>Literacy</a:t>
            </a:r>
          </a:p>
          <a:p>
            <a:r>
              <a:rPr lang="en-GB" sz="6800" dirty="0"/>
              <a:t>Learning through play</a:t>
            </a:r>
          </a:p>
          <a:p>
            <a:r>
              <a:rPr lang="en-GB" sz="6800" dirty="0"/>
              <a:t>Whole class session such as Music, RE, PSHE</a:t>
            </a:r>
          </a:p>
          <a:p>
            <a:r>
              <a:rPr lang="en-GB" sz="6800" dirty="0"/>
              <a:t>Story</a:t>
            </a:r>
          </a:p>
          <a:p>
            <a:r>
              <a:rPr lang="en-GB" sz="6800" dirty="0">
                <a:solidFill>
                  <a:srgbClr val="FF0000"/>
                </a:solidFill>
              </a:rPr>
              <a:t>3.10</a:t>
            </a:r>
            <a:r>
              <a:rPr lang="en-GB" sz="6800" dirty="0"/>
              <a:t> </a:t>
            </a:r>
            <a:r>
              <a:rPr lang="en-GB" sz="6800" dirty="0" err="1"/>
              <a:t>Hometime</a:t>
            </a:r>
            <a:endParaRPr lang="en-GB" sz="6800" dirty="0"/>
          </a:p>
          <a:p>
            <a:endParaRPr lang="en-GB" dirty="0"/>
          </a:p>
          <a:p>
            <a:endParaRPr lang="en-GB" dirty="0"/>
          </a:p>
          <a:p>
            <a:pPr marL="0" indent="0">
              <a:buNone/>
            </a:pPr>
            <a:r>
              <a:rPr lang="en-GB" dirty="0"/>
              <a:t> </a:t>
            </a:r>
          </a:p>
          <a:p>
            <a:endParaRPr lang="en-GB" dirty="0"/>
          </a:p>
          <a:p>
            <a:endParaRPr lang="en-GB" dirty="0"/>
          </a:p>
        </p:txBody>
      </p:sp>
      <p:pic>
        <p:nvPicPr>
          <p:cNvPr id="5122" name="Picture 2" descr="Image preview"/>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961292" y="3684969"/>
            <a:ext cx="4230708" cy="317303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0889092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Weekly/termly extras</a:t>
            </a:r>
          </a:p>
        </p:txBody>
      </p:sp>
      <p:sp>
        <p:nvSpPr>
          <p:cNvPr id="3" name="Content Placeholder 2"/>
          <p:cNvSpPr>
            <a:spLocks noGrp="1"/>
          </p:cNvSpPr>
          <p:nvPr>
            <p:ph idx="1"/>
          </p:nvPr>
        </p:nvSpPr>
        <p:spPr>
          <a:xfrm>
            <a:off x="1451579" y="2015732"/>
            <a:ext cx="9603275" cy="4107276"/>
          </a:xfrm>
        </p:spPr>
        <p:txBody>
          <a:bodyPr>
            <a:normAutofit/>
          </a:bodyPr>
          <a:lstStyle/>
          <a:p>
            <a:r>
              <a:rPr lang="en-GB" dirty="0"/>
              <a:t>PE</a:t>
            </a:r>
          </a:p>
          <a:p>
            <a:r>
              <a:rPr lang="en-GB" dirty="0"/>
              <a:t>Woodland learning</a:t>
            </a:r>
          </a:p>
          <a:p>
            <a:r>
              <a:rPr lang="en-GB" dirty="0"/>
              <a:t>Singing assembly</a:t>
            </a:r>
          </a:p>
          <a:p>
            <a:r>
              <a:rPr lang="en-GB" dirty="0"/>
              <a:t>Cooking</a:t>
            </a:r>
          </a:p>
          <a:p>
            <a:r>
              <a:rPr lang="en-GB" dirty="0"/>
              <a:t>Gardening</a:t>
            </a:r>
          </a:p>
          <a:p>
            <a:r>
              <a:rPr lang="en-GB" dirty="0"/>
              <a:t>Stay and Play</a:t>
            </a:r>
          </a:p>
          <a:p>
            <a:r>
              <a:rPr lang="en-GB" dirty="0"/>
              <a:t>Library visits, or other local visits</a:t>
            </a:r>
          </a:p>
          <a:p>
            <a:r>
              <a:rPr lang="en-GB" dirty="0"/>
              <a:t>We ask for £3 a term per child to cover cooking and planting costs.  Snack is free. </a:t>
            </a:r>
          </a:p>
        </p:txBody>
      </p:sp>
      <p:pic>
        <p:nvPicPr>
          <p:cNvPr id="4098" name="Picture 2" descr="Imag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52726" y="804519"/>
            <a:ext cx="4751568" cy="35636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7577294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What do they need to bring to school?</a:t>
            </a:r>
          </a:p>
        </p:txBody>
      </p:sp>
      <p:sp>
        <p:nvSpPr>
          <p:cNvPr id="3" name="Content Placeholder 2"/>
          <p:cNvSpPr>
            <a:spLocks noGrp="1"/>
          </p:cNvSpPr>
          <p:nvPr>
            <p:ph idx="1"/>
          </p:nvPr>
        </p:nvSpPr>
        <p:spPr>
          <a:xfrm>
            <a:off x="1451579" y="2015732"/>
            <a:ext cx="9603275" cy="4095701"/>
          </a:xfrm>
        </p:spPr>
        <p:txBody>
          <a:bodyPr>
            <a:normAutofit/>
          </a:bodyPr>
          <a:lstStyle/>
          <a:p>
            <a:r>
              <a:rPr lang="en-GB" b="1" dirty="0"/>
              <a:t>Daily</a:t>
            </a:r>
          </a:p>
          <a:p>
            <a:r>
              <a:rPr lang="en-GB" dirty="0"/>
              <a:t>Book bag</a:t>
            </a:r>
          </a:p>
          <a:p>
            <a:r>
              <a:rPr lang="en-GB" dirty="0"/>
              <a:t>Packed lunch (if not having school dinners)</a:t>
            </a:r>
          </a:p>
          <a:p>
            <a:r>
              <a:rPr lang="en-GB" dirty="0"/>
              <a:t>Named water bottle – with WATER in it</a:t>
            </a:r>
          </a:p>
          <a:p>
            <a:r>
              <a:rPr lang="en-GB" b="1" dirty="0"/>
              <a:t>Termly</a:t>
            </a:r>
          </a:p>
          <a:p>
            <a:r>
              <a:rPr lang="en-GB" dirty="0"/>
              <a:t>Spare clothes bag</a:t>
            </a:r>
          </a:p>
          <a:p>
            <a:r>
              <a:rPr lang="en-GB" dirty="0"/>
              <a:t>Wellies</a:t>
            </a:r>
          </a:p>
          <a:p>
            <a:r>
              <a:rPr lang="en-GB" b="1" dirty="0"/>
              <a:t>NOT toys or money!</a:t>
            </a:r>
          </a:p>
          <a:p>
            <a:endParaRPr lang="en-GB" dirty="0"/>
          </a:p>
        </p:txBody>
      </p:sp>
      <p:pic>
        <p:nvPicPr>
          <p:cNvPr id="7170" name="Picture 2" descr="Image preview"/>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5400000">
            <a:off x="7084449" y="2013591"/>
            <a:ext cx="5475629" cy="410672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79455396"/>
      </p:ext>
    </p:extLst>
  </p:cSld>
  <p:clrMapOvr>
    <a:masterClrMapping/>
  </p:clrMapOvr>
</p:sld>
</file>

<file path=ppt/theme/theme1.xml><?xml version="1.0" encoding="utf-8"?>
<a:theme xmlns:a="http://schemas.openxmlformats.org/drawingml/2006/main" name="Gallery">
  <a:themeElements>
    <a:clrScheme name="Gallery">
      <a:dk1>
        <a:sysClr val="windowText" lastClr="000000"/>
      </a:dk1>
      <a:lt1>
        <a:sysClr val="window" lastClr="FFFFFF"/>
      </a:lt1>
      <a:dk2>
        <a:srgbClr val="454545"/>
      </a:dk2>
      <a:lt2>
        <a:srgbClr val="DFDBD5"/>
      </a:lt2>
      <a:accent1>
        <a:srgbClr val="B71E42"/>
      </a:accent1>
      <a:accent2>
        <a:srgbClr val="DE478E"/>
      </a:accent2>
      <a:accent3>
        <a:srgbClr val="BC72F0"/>
      </a:accent3>
      <a:accent4>
        <a:srgbClr val="795FAF"/>
      </a:accent4>
      <a:accent5>
        <a:srgbClr val="586EA6"/>
      </a:accent5>
      <a:accent6>
        <a:srgbClr val="6892A0"/>
      </a:accent6>
      <a:hlink>
        <a:srgbClr val="FA2B5C"/>
      </a:hlink>
      <a:folHlink>
        <a:srgbClr val="BC658E"/>
      </a:folHlink>
    </a:clrScheme>
    <a:fontScheme name="Gallery">
      <a:majorFont>
        <a:latin typeface="Gill Sans MT" panose="020B0502020104020203"/>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Gill Sans MT" panose="020B0502020104020203"/>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Gallery">
      <a:fillStyleLst>
        <a:solidFill>
          <a:schemeClr val="phClr"/>
        </a:solidFill>
        <a:gradFill rotWithShape="1">
          <a:gsLst>
            <a:gs pos="0">
              <a:schemeClr val="phClr">
                <a:tint val="54000"/>
                <a:alpha val="100000"/>
                <a:satMod val="105000"/>
                <a:lumMod val="110000"/>
              </a:schemeClr>
            </a:gs>
            <a:gs pos="100000">
              <a:schemeClr val="phClr">
                <a:tint val="78000"/>
                <a:alpha val="92000"/>
                <a:satMod val="109000"/>
                <a:lumMod val="100000"/>
              </a:schemeClr>
            </a:gs>
          </a:gsLst>
          <a:lin ang="5400000" scaled="0"/>
        </a:gradFill>
        <a:gradFill rotWithShape="1">
          <a:gsLst>
            <a:gs pos="0">
              <a:schemeClr val="phClr">
                <a:tint val="98000"/>
                <a:satMod val="110000"/>
                <a:lumMod val="104000"/>
              </a:schemeClr>
            </a:gs>
            <a:gs pos="69000">
              <a:schemeClr val="phClr">
                <a:shade val="88000"/>
                <a:satMod val="130000"/>
                <a:lumMod val="92000"/>
              </a:schemeClr>
            </a:gs>
            <a:gs pos="100000">
              <a:schemeClr val="phClr">
                <a:shade val="78000"/>
                <a:satMod val="130000"/>
                <a:lumMod val="92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effectStyle>
        <a:effectStyle>
          <a:effectLst>
            <a:outerShdw blurRad="50800" dist="50800" dir="5400000" sx="96000" sy="96000" rotWithShape="0">
              <a:srgbClr val="000000">
                <a:alpha val="48000"/>
              </a:srgbClr>
            </a:outerShdw>
          </a:effectLst>
          <a:scene3d>
            <a:camera prst="orthographicFront">
              <a:rot lat="0" lon="0" rev="0"/>
            </a:camera>
            <a:lightRig rig="balanced" dir="t">
              <a:rot lat="0" lon="0" rev="1080000"/>
            </a:lightRig>
          </a:scene3d>
          <a:sp3d>
            <a:bevelT w="38100" h="12700" prst="softRound"/>
          </a:sp3d>
        </a:effectStyle>
      </a:effectStyleLst>
      <a:bgFillStyleLst>
        <a:solidFill>
          <a:schemeClr val="phClr"/>
        </a:solidFill>
        <a:solidFill>
          <a:schemeClr val="phClr"/>
        </a:solidFill>
        <a:gradFill rotWithShape="1">
          <a:gsLst>
            <a:gs pos="0">
              <a:schemeClr val="phClr">
                <a:tint val="94000"/>
                <a:satMod val="80000"/>
                <a:lumMod val="106000"/>
              </a:schemeClr>
            </a:gs>
            <a:gs pos="100000">
              <a:schemeClr val="phClr">
                <a:shade val="8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Gallery" id="{BBFCD31E-59A1-489D-B089-A3EAD7CAE12E}" vid="{F5E91637-A7B6-4E27-B710-77DA7014EE1E}"/>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TM10001114[[fn=Gallery]]</Template>
  <TotalTime>1840</TotalTime>
  <Words>1381</Words>
  <Application>Microsoft Office PowerPoint</Application>
  <PresentationFormat>Widescreen</PresentationFormat>
  <Paragraphs>130</Paragraphs>
  <Slides>16</Slides>
  <Notes>16</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16</vt:i4>
      </vt:variant>
    </vt:vector>
  </HeadingPairs>
  <TitlesOfParts>
    <vt:vector size="21" baseType="lpstr">
      <vt:lpstr>Arial</vt:lpstr>
      <vt:lpstr>Calibri</vt:lpstr>
      <vt:lpstr>Gill Sans MT</vt:lpstr>
      <vt:lpstr>Wingdings</vt:lpstr>
      <vt:lpstr>Gallery</vt:lpstr>
      <vt:lpstr>Welcome to                   oaktree </vt:lpstr>
      <vt:lpstr>Who are we?</vt:lpstr>
      <vt:lpstr>Reception classes</vt:lpstr>
      <vt:lpstr>What is Foundation Stage?</vt:lpstr>
      <vt:lpstr>Areas of Learning and  Early Learning goals</vt:lpstr>
      <vt:lpstr>Active Uniform</vt:lpstr>
      <vt:lpstr>Our day</vt:lpstr>
      <vt:lpstr>Weekly/termly extras</vt:lpstr>
      <vt:lpstr>What do they need to bring to school?</vt:lpstr>
      <vt:lpstr>Attendance</vt:lpstr>
      <vt:lpstr>lunches</vt:lpstr>
      <vt:lpstr>Communicating with home</vt:lpstr>
      <vt:lpstr>WEbsite</vt:lpstr>
      <vt:lpstr>What can you do to get ready?</vt:lpstr>
      <vt:lpstr>September 2024</vt:lpstr>
      <vt:lpstr>What next?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Wbreakwell</dc:creator>
  <cp:lastModifiedBy>Wendi Sargent</cp:lastModifiedBy>
  <cp:revision>54</cp:revision>
  <dcterms:created xsi:type="dcterms:W3CDTF">2020-06-15T08:31:17Z</dcterms:created>
  <dcterms:modified xsi:type="dcterms:W3CDTF">2024-06-26T12:17:32Z</dcterms:modified>
</cp:coreProperties>
</file>