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F5D"/>
    <a:srgbClr val="D597FF"/>
    <a:srgbClr val="F678B7"/>
    <a:srgbClr val="E6695C"/>
    <a:srgbClr val="8BF9C7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55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06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67DE4-4000-97E4-1BB5-07557C7770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62CCF9-F426-B799-50E1-AA80082034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38A88-6851-75DE-4020-AC08E6481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AFD6A-4B9D-0C38-5D7F-9D90C695A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AE2AD-7FCE-2C14-9165-B4CC815DF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897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E079D-1DFC-7CE8-FA3C-F0F65E7A9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8E32DF-7D60-F8F4-0009-FFBBB6D9CC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43610-CAB8-FFDD-AB60-37E5DBD2A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7BC59-1B65-5769-A30E-BD1AAECFC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0F44C9-F6E6-DD23-EAA6-477EF9A0D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451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E347CA-8D7F-0600-BCD0-F2AC1893B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E09CC7-0F2E-B9E7-604F-8BF9C1979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FBCDD-1521-4EC9-352A-403C28B1A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C2AFB-70FF-7CB3-6D3C-4206D1615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5D58B-ACCB-C5BB-841F-A4F1EC726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446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24FAC-0BF1-5B54-5C47-003F359C7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DDD33-7AB0-DC02-25F8-C0AEAFF77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4C3973-344B-258D-D119-9E79AFD06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33C31-45A4-B019-B9A4-2C06364F1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835F1-ED92-838F-866C-AC99AC9D3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440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D4A6E-CDDC-8681-4F72-E2187A0A8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801CC3-548F-4FDB-F47C-A56362BA5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7DE0E-79B1-B253-50A1-8C3808E5B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1A494-AA7A-58CC-FED0-182905584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F65E0-FE70-5D0E-93EA-9F8BCFFB1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48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3F11C-9AFB-1857-8280-190B4C006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4D691-54E0-CF0A-C008-985F1C7B12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72FDCB-3196-948A-FC7E-3CC5D5220E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188557-37F6-A0AA-C734-5FBD09794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E67445-A4A1-C289-8195-B8F737FB7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A8BC42-C7B8-0EDF-D6D4-61E323205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369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28019-E195-0A5B-728F-947EF3106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B22E08-6307-0F79-5605-F8E3241EFD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94C749-3A01-B084-F583-7ED30E2480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91BE6A-22EB-07D2-96BB-C8C10819A7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2B0CD9-1BEA-822C-7327-2C5D7B931C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40A8BF-DFE6-DA79-0EE8-1DCEC3C3C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FE5246-F7A5-CEE9-8B24-EC14AD9A3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758DA8-ABF6-460D-8967-1A8A1D24B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992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6704E-06A8-E1AC-43D4-612F0EC87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8553AB-E311-E3C1-1A33-5BFB3AF93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14850F-D61E-16A6-31F2-FCFEE5899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890B1F-AA3D-3B09-169A-45C0CF314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823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10FDBF-4B5C-493F-66CC-7D877FBC2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962AD6-E8AD-4C96-534B-254C1B7ED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95287B-805E-013D-EF28-44867AEFD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24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9BB96-D45D-C754-8E50-A2AE5BAA4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E07EA-119D-8A35-0B20-5D2396AC7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076546-DE45-1AAA-9689-4C89FCD54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335DD1-1B82-2AC8-5954-466DDE867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73A4B2-5E14-0E80-F8A1-A45938652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E5378E-4447-9E0A-A000-3B985C31E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114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B6C8B-0E52-C705-C341-8FF3C58F7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EC7365-84F6-0215-2CA7-BE6F14794D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216F84-0C59-9896-6E43-D8994652FE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15676-B3A1-8B87-E192-A2DD236C1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756EBA-F0F8-0142-9AA6-8024F34D9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C21AC-7BFB-CD77-08E8-3C0A363D4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603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5F20BD-4C9F-4C9A-92CB-FF19A8338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2D71E5-1B11-6EB2-B1AE-BCBCC30AA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D3436-B3B6-FF70-0808-8E767E502A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B94045-1B73-4277-9699-1878C56AF26D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97A220-AACF-017A-8DB0-BCB83427CE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451BB-4921-8090-A3D6-75245A9482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515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EE3A182-89F2-AB8A-EF1E-87D8C7CFEF08}"/>
              </a:ext>
            </a:extLst>
          </p:cNvPr>
          <p:cNvSpPr txBox="1"/>
          <p:nvPr/>
        </p:nvSpPr>
        <p:spPr>
          <a:xfrm>
            <a:off x="242594" y="207600"/>
            <a:ext cx="3741575" cy="2893100"/>
          </a:xfrm>
          <a:prstGeom prst="rect">
            <a:avLst/>
          </a:prstGeom>
          <a:solidFill>
            <a:srgbClr val="FF9F5D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300" b="1" u="sng" dirty="0">
                <a:latin typeface="Comic Sans MS" panose="030F0702030302020204" pitchFamily="66" charset="0"/>
              </a:rPr>
              <a:t>Literacy:</a:t>
            </a:r>
          </a:p>
          <a:p>
            <a:r>
              <a:rPr lang="en-GB" sz="1300" b="1" u="sng" dirty="0">
                <a:latin typeface="Comic Sans MS" panose="030F0702030302020204" pitchFamily="66" charset="0"/>
              </a:rPr>
              <a:t>Poetry </a:t>
            </a:r>
          </a:p>
          <a:p>
            <a:r>
              <a:rPr lang="en-GB" sz="1300" dirty="0">
                <a:latin typeface="Comic Sans MS" panose="030F0702030302020204" pitchFamily="66" charset="0"/>
              </a:rPr>
              <a:t>Exploring poetry in different forms. </a:t>
            </a:r>
          </a:p>
          <a:p>
            <a:r>
              <a:rPr lang="en-GB" sz="1300" dirty="0">
                <a:latin typeface="Comic Sans MS" panose="030F0702030302020204" pitchFamily="66" charset="0"/>
              </a:rPr>
              <a:t>Using adjective and onomatopoeia </a:t>
            </a:r>
          </a:p>
          <a:p>
            <a:endParaRPr lang="en-GB" sz="1300" u="sng" dirty="0">
              <a:latin typeface="Comic Sans MS" panose="030F0702030302020204" pitchFamily="66" charset="0"/>
            </a:endParaRPr>
          </a:p>
          <a:p>
            <a:r>
              <a:rPr lang="en-GB" sz="1300" b="1" u="sng" dirty="0">
                <a:latin typeface="Comic Sans MS" panose="030F0702030302020204" pitchFamily="66" charset="0"/>
              </a:rPr>
              <a:t>Non chronological reports – All about me </a:t>
            </a:r>
            <a:r>
              <a:rPr lang="en-GB" sz="1300" dirty="0">
                <a:latin typeface="Comic Sans MS" panose="030F0702030302020204" pitchFamily="66" charset="0"/>
              </a:rPr>
              <a:t>Sentence structure – using full stops and capital letters. </a:t>
            </a:r>
          </a:p>
          <a:p>
            <a:r>
              <a:rPr lang="en-GB" sz="1300" dirty="0">
                <a:latin typeface="Comic Sans MS" panose="030F0702030302020204" pitchFamily="66" charset="0"/>
              </a:rPr>
              <a:t>Features of non chronological reports. </a:t>
            </a:r>
          </a:p>
          <a:p>
            <a:r>
              <a:rPr lang="en-GB" sz="1300" dirty="0">
                <a:latin typeface="Comic Sans MS" panose="030F0702030302020204" pitchFamily="66" charset="0"/>
              </a:rPr>
              <a:t>Present tense. </a:t>
            </a:r>
          </a:p>
          <a:p>
            <a:r>
              <a:rPr lang="en-GB" sz="1300" dirty="0">
                <a:latin typeface="Comic Sans MS" panose="030F0702030302020204" pitchFamily="66" charset="0"/>
              </a:rPr>
              <a:t>Sentence structure – using I </a:t>
            </a:r>
          </a:p>
          <a:p>
            <a:r>
              <a:rPr lang="en-GB" sz="1300" dirty="0">
                <a:latin typeface="Comic Sans MS" panose="030F0702030302020204" pitchFamily="66" charset="0"/>
              </a:rPr>
              <a:t>Identifying and using nouns and verbs. </a:t>
            </a:r>
          </a:p>
          <a:p>
            <a:endParaRPr lang="en-GB" sz="1300" dirty="0">
              <a:latin typeface="Comic Sans MS" panose="030F0702030302020204" pitchFamily="66" charset="0"/>
            </a:endParaRPr>
          </a:p>
          <a:p>
            <a:endParaRPr lang="en-GB" sz="1300" dirty="0">
              <a:latin typeface="Comic Sans MS" panose="030F0702030302020204" pitchFamily="6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5900C9-6A0A-312B-1BD5-27653E20F6B0}"/>
              </a:ext>
            </a:extLst>
          </p:cNvPr>
          <p:cNvSpPr txBox="1"/>
          <p:nvPr/>
        </p:nvSpPr>
        <p:spPr>
          <a:xfrm>
            <a:off x="8207792" y="245632"/>
            <a:ext cx="3670075" cy="1292662"/>
          </a:xfrm>
          <a:prstGeom prst="rect">
            <a:avLst/>
          </a:prstGeom>
          <a:solidFill>
            <a:srgbClr val="D597FF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300" b="1" u="sng" dirty="0">
                <a:latin typeface="Comic Sans MS" panose="030F0702030302020204" pitchFamily="66" charset="0"/>
              </a:rPr>
              <a:t>Maths:</a:t>
            </a:r>
          </a:p>
          <a:p>
            <a:r>
              <a:rPr lang="en-GB" sz="1300" dirty="0">
                <a:latin typeface="Comic Sans MS" panose="030F0702030302020204" pitchFamily="66" charset="0"/>
              </a:rPr>
              <a:t>Compare quantities: Part-part whole relationships.</a:t>
            </a:r>
          </a:p>
          <a:p>
            <a:r>
              <a:rPr lang="en-GB" sz="1300" dirty="0">
                <a:latin typeface="Comic Sans MS" panose="030F0702030302020204" pitchFamily="66" charset="0"/>
              </a:rPr>
              <a:t>Composition of numbers 0-5</a:t>
            </a:r>
          </a:p>
          <a:p>
            <a:r>
              <a:rPr lang="en-GB" sz="1300" dirty="0">
                <a:latin typeface="Comic Sans MS" panose="030F0702030302020204" pitchFamily="66" charset="0"/>
              </a:rPr>
              <a:t>Recognise, compose, decompose and manipulate 2D and 3D shapes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078572-89C2-396D-CFD5-B9C9620C79DA}"/>
              </a:ext>
            </a:extLst>
          </p:cNvPr>
          <p:cNvSpPr txBox="1"/>
          <p:nvPr/>
        </p:nvSpPr>
        <p:spPr>
          <a:xfrm>
            <a:off x="242542" y="5387983"/>
            <a:ext cx="3741575" cy="877163"/>
          </a:xfrm>
          <a:prstGeom prst="rect">
            <a:avLst/>
          </a:prstGeom>
          <a:solidFill>
            <a:srgbClr val="8BF9C7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300" b="1" u="sng" dirty="0">
                <a:latin typeface="Comic Sans MS" panose="030F0702030302020204" pitchFamily="66" charset="0"/>
              </a:rPr>
              <a:t>Computing:</a:t>
            </a:r>
          </a:p>
          <a:p>
            <a:r>
              <a:rPr lang="en-GB" sz="1400" b="1" u="sng" dirty="0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Creating media </a:t>
            </a:r>
            <a:r>
              <a:rPr lang="en-GB" sz="1400" dirty="0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– </a:t>
            </a:r>
            <a:r>
              <a:rPr lang="en-GB" sz="1200" dirty="0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digital painting (</a:t>
            </a:r>
            <a:r>
              <a:rPr lang="en-GB" sz="1200" dirty="0">
                <a:latin typeface="Comic Sans MS" panose="030F0702030302020204" pitchFamily="66" charset="0"/>
                <a:ea typeface="Calibri" panose="020F0502020204030204" pitchFamily="34" charset="0"/>
              </a:rPr>
              <a:t>laptops</a:t>
            </a:r>
            <a:r>
              <a:rPr lang="en-GB" sz="1200" dirty="0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)</a:t>
            </a:r>
          </a:p>
          <a:p>
            <a:r>
              <a:rPr lang="en-GB" sz="1200" dirty="0">
                <a:latin typeface="Comic Sans MS" panose="030F0702030302020204" pitchFamily="66" charset="0"/>
                <a:ea typeface="Calibri" panose="020F0502020204030204" pitchFamily="34" charset="0"/>
              </a:rPr>
              <a:t>Understand how to use paint tools</a:t>
            </a:r>
          </a:p>
          <a:p>
            <a:r>
              <a:rPr lang="en-GB" sz="1200" dirty="0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Creat</a:t>
            </a:r>
            <a:r>
              <a:rPr lang="en-GB" sz="1200" dirty="0">
                <a:latin typeface="Comic Sans MS" panose="030F0702030302020204" pitchFamily="66" charset="0"/>
                <a:ea typeface="Calibri" panose="020F0502020204030204" pitchFamily="34" charset="0"/>
              </a:rPr>
              <a:t>e images using a laptop.</a:t>
            </a:r>
            <a:r>
              <a:rPr lang="en-GB" sz="1200" dirty="0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endParaRPr lang="en-GB" sz="1200" b="1" u="sng" dirty="0">
              <a:latin typeface="Comic Sans MS" panose="030F0702030302020204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4AACBB-66D7-DC32-1422-68726E4FC014}"/>
              </a:ext>
            </a:extLst>
          </p:cNvPr>
          <p:cNvSpPr txBox="1"/>
          <p:nvPr/>
        </p:nvSpPr>
        <p:spPr>
          <a:xfrm>
            <a:off x="4225188" y="2528553"/>
            <a:ext cx="3741575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00" b="1" u="sng" dirty="0">
                <a:latin typeface="Comic Sans MS" panose="030F0702030302020204" pitchFamily="66" charset="0"/>
              </a:rPr>
              <a:t>S</a:t>
            </a:r>
          </a:p>
          <a:p>
            <a:r>
              <a:rPr lang="en-GB" dirty="0">
                <a:latin typeface="Papyrus" panose="03070502060502030205" pitchFamily="66" charset="0"/>
              </a:rPr>
              <a:t>We are geographers. – Where do I play?</a:t>
            </a: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F94277-6E9C-3E2B-67CC-5171D53BDA24}"/>
              </a:ext>
            </a:extLst>
          </p:cNvPr>
          <p:cNvSpPr txBox="1"/>
          <p:nvPr/>
        </p:nvSpPr>
        <p:spPr>
          <a:xfrm>
            <a:off x="4225195" y="207600"/>
            <a:ext cx="3741575" cy="2091919"/>
          </a:xfrm>
          <a:prstGeom prst="rect">
            <a:avLst/>
          </a:prstGeom>
          <a:solidFill>
            <a:srgbClr val="E6695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300" b="1" u="sng" dirty="0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Enquiry: - The local area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300" dirty="0">
                <a:latin typeface="Comic Sans MS" panose="030F0702030302020204" pitchFamily="66" charset="0"/>
                <a:ea typeface="Calibri" panose="020F0502020204030204" pitchFamily="34" charset="0"/>
              </a:rPr>
              <a:t>Discussing and exploring school ground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300" dirty="0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Trip to </a:t>
            </a:r>
            <a:r>
              <a:rPr lang="en-GB" sz="13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Coate</a:t>
            </a:r>
            <a:r>
              <a:rPr lang="en-GB" sz="1300" dirty="0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 water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300" dirty="0">
                <a:latin typeface="Comic Sans MS" panose="030F0702030302020204" pitchFamily="66" charset="0"/>
                <a:ea typeface="Calibri" panose="020F0502020204030204" pitchFamily="34" charset="0"/>
              </a:rPr>
              <a:t>Identifying and comparing human and physical features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300" dirty="0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Comparing and contrasting different areas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300" dirty="0">
                <a:latin typeface="Comic Sans MS" panose="030F0702030302020204" pitchFamily="66" charset="0"/>
                <a:ea typeface="Calibri" panose="020F0502020204030204" pitchFamily="34" charset="0"/>
              </a:rPr>
              <a:t>Map and atlas work. </a:t>
            </a:r>
            <a:endParaRPr lang="en-GB" sz="1200" dirty="0">
              <a:effectLst/>
              <a:latin typeface="Comic Sans MS" panose="030F0702030302020204" pitchFamily="66" charset="0"/>
              <a:ea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C15605-FDE2-686E-ED7A-AA1BAD796153}"/>
              </a:ext>
            </a:extLst>
          </p:cNvPr>
          <p:cNvSpPr txBox="1"/>
          <p:nvPr/>
        </p:nvSpPr>
        <p:spPr>
          <a:xfrm>
            <a:off x="242543" y="4067255"/>
            <a:ext cx="3741575" cy="1107996"/>
          </a:xfrm>
          <a:prstGeom prst="rect">
            <a:avLst/>
          </a:prstGeom>
          <a:solidFill>
            <a:srgbClr val="F678B7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latin typeface="Comic Sans MS" panose="030F0702030302020204" pitchFamily="66" charset="0"/>
              </a:rPr>
              <a:t>Science:</a:t>
            </a:r>
          </a:p>
          <a:p>
            <a:r>
              <a:rPr lang="en-GB" sz="1200" b="1" u="sng" dirty="0">
                <a:latin typeface="Comic Sans MS" panose="030F0702030302020204" pitchFamily="66" charset="0"/>
              </a:rPr>
              <a:t>Seasons 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Observe changes across the four seasons  Observe and describe weather associated with the seasons and how day length varies</a:t>
            </a:r>
            <a:endParaRPr lang="en-GB" sz="1400" b="1" u="sng" dirty="0">
              <a:latin typeface="Comic Sans MS" panose="030F0702030302020204" pitchFamily="66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A291C0-3C38-B90E-0637-1D9BC60C1710}"/>
              </a:ext>
            </a:extLst>
          </p:cNvPr>
          <p:cNvSpPr txBox="1"/>
          <p:nvPr/>
        </p:nvSpPr>
        <p:spPr>
          <a:xfrm>
            <a:off x="8207833" y="3699507"/>
            <a:ext cx="3741575" cy="25656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300" b="1" u="sng" dirty="0">
                <a:latin typeface="Comic Sans MS" panose="030F0702030302020204" pitchFamily="66" charset="0"/>
              </a:rPr>
              <a:t>Art and Design: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GB" sz="1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GB" sz="1200" u="none" strike="noStrike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 use a range of materials creatively to design and make products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GB" sz="1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GB" sz="1200" u="none" strike="noStrike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 use drawing, painting and sculpture to develop and share their ideas, experiences and imagination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GB" sz="1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GB" sz="1200" u="none" strike="noStrike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 develop a wide range of art and design techniques in using colour, pattern, texture, line, shape, form and space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GB" sz="1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GB" sz="1200" u="none" strike="noStrike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 know about  the work of a range of artists, craft makers and designers.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D3F3C3-BD59-2D3D-A16A-D4F5B68A2DAF}"/>
              </a:ext>
            </a:extLst>
          </p:cNvPr>
          <p:cNvSpPr txBox="1"/>
          <p:nvPr/>
        </p:nvSpPr>
        <p:spPr>
          <a:xfrm>
            <a:off x="242584" y="3258365"/>
            <a:ext cx="3741575" cy="6924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300" b="1" u="sng" dirty="0">
                <a:latin typeface="Comic Sans MS" panose="030F0702030302020204" pitchFamily="66" charset="0"/>
              </a:rPr>
              <a:t>Religion and Worldwide Views:</a:t>
            </a:r>
          </a:p>
          <a:p>
            <a:r>
              <a:rPr lang="en-GB" sz="1300" b="1" u="sng" dirty="0">
                <a:latin typeface="Comic Sans MS" panose="030F0702030302020204" pitchFamily="66" charset="0"/>
              </a:rPr>
              <a:t>What do some people believe God looks like?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E3994BF-7345-A3D6-A13E-C8A5F1A5C86A}"/>
              </a:ext>
            </a:extLst>
          </p:cNvPr>
          <p:cNvSpPr txBox="1"/>
          <p:nvPr/>
        </p:nvSpPr>
        <p:spPr>
          <a:xfrm>
            <a:off x="4241710" y="5750991"/>
            <a:ext cx="3741575" cy="49244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300" b="1" u="sng" dirty="0">
                <a:latin typeface="Comic Sans MS" panose="030F0702030302020204" pitchFamily="66" charset="0"/>
              </a:rPr>
              <a:t>PSHE:</a:t>
            </a:r>
          </a:p>
          <a:p>
            <a:r>
              <a:rPr lang="en-GB" sz="1300" dirty="0">
                <a:latin typeface="Comic Sans MS" panose="030F0702030302020204" pitchFamily="66" charset="0"/>
              </a:rPr>
              <a:t>Celebrating differences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16B3A6C-077A-C40C-FA45-445B994F9083}"/>
              </a:ext>
            </a:extLst>
          </p:cNvPr>
          <p:cNvSpPr txBox="1"/>
          <p:nvPr/>
        </p:nvSpPr>
        <p:spPr>
          <a:xfrm>
            <a:off x="4241710" y="4442882"/>
            <a:ext cx="3741575" cy="123950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300" b="1" u="sng" dirty="0">
                <a:latin typeface="Comic Sans MS" panose="030F0702030302020204" pitchFamily="66" charset="0"/>
              </a:rPr>
              <a:t>PE: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300" b="1" u="sng" dirty="0">
                <a:latin typeface="Comic Sans MS" panose="030F0702030302020204" pitchFamily="66" charset="0"/>
              </a:rPr>
              <a:t>Indoor</a:t>
            </a:r>
            <a:r>
              <a:rPr lang="en-GB" sz="1300" dirty="0">
                <a:latin typeface="Comic Sans MS" panose="030F0702030302020204" pitchFamily="66" charset="0"/>
              </a:rPr>
              <a:t>: Real PE –  Seated Balance – Agility: jumping and landing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300" b="1" u="sng" dirty="0">
                <a:latin typeface="Comic Sans MS" panose="030F0702030302020204" pitchFamily="66" charset="0"/>
              </a:rPr>
              <a:t>Outdoor:</a:t>
            </a:r>
            <a:r>
              <a:rPr lang="en-GB" sz="1300" dirty="0">
                <a:latin typeface="Comic Sans MS" panose="030F0702030302020204" pitchFamily="66" charset="0"/>
              </a:rPr>
              <a:t> Athletics: sprinting, jumping for distance, jumping for height, throwing,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DEFECCE-9B64-B8F4-BF9F-586E585EB918}"/>
              </a:ext>
            </a:extLst>
          </p:cNvPr>
          <p:cNvSpPr txBox="1"/>
          <p:nvPr/>
        </p:nvSpPr>
        <p:spPr>
          <a:xfrm>
            <a:off x="8207833" y="1654150"/>
            <a:ext cx="3741575" cy="1892826"/>
          </a:xfrm>
          <a:prstGeom prst="rect">
            <a:avLst/>
          </a:prstGeom>
          <a:solidFill>
            <a:srgbClr val="FFFF99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300" b="1" u="sng" dirty="0">
                <a:latin typeface="Comic Sans MS" panose="030F0702030302020204" pitchFamily="66" charset="0"/>
              </a:rPr>
              <a:t>Music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300" b="0" i="0" dirty="0">
                <a:effectLst/>
                <a:latin typeface="Comic Sans MS" panose="030F0702030302020204" pitchFamily="66" charset="0"/>
              </a:rPr>
              <a:t>Compose music to march to using tuned and untuned percussion.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300" b="0" i="0" dirty="0">
                <a:effectLst/>
                <a:latin typeface="Comic Sans MS" panose="030F0702030302020204" pitchFamily="66" charset="0"/>
              </a:rPr>
              <a:t>Respond to musical characteristics through movement.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300" b="0" i="0" dirty="0">
                <a:effectLst/>
                <a:latin typeface="Comic Sans MS" panose="030F0702030302020204" pitchFamily="66" charset="0"/>
              </a:rPr>
              <a:t>Describe the features of a march using music vocabulary (e.g. that it has a steady beat, that soldiers ‘march’ to music, naming the instruments playing in the clips)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DF05FCA-169C-41F9-A213-54B424E921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0756" y="3055757"/>
            <a:ext cx="1531753" cy="131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84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341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Comic Sans MS</vt:lpstr>
      <vt:lpstr>Papyrus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Cooper</dc:creator>
  <cp:lastModifiedBy>Naomi Spencer</cp:lastModifiedBy>
  <cp:revision>25</cp:revision>
  <dcterms:created xsi:type="dcterms:W3CDTF">2025-01-09T14:40:26Z</dcterms:created>
  <dcterms:modified xsi:type="dcterms:W3CDTF">2025-11-04T08:12:17Z</dcterms:modified>
</cp:coreProperties>
</file>